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0" r:id="rId4"/>
    <p:sldId id="258" r:id="rId5"/>
    <p:sldId id="259" r:id="rId6"/>
    <p:sldId id="261" r:id="rId7"/>
    <p:sldId id="264" r:id="rId8"/>
    <p:sldId id="267" r:id="rId9"/>
    <p:sldId id="268" r:id="rId10"/>
    <p:sldId id="270" r:id="rId11"/>
    <p:sldId id="271" r:id="rId12"/>
    <p:sldId id="263" r:id="rId13"/>
    <p:sldId id="262" r:id="rId14"/>
    <p:sldId id="265" r:id="rId15"/>
    <p:sldId id="272"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4660"/>
  </p:normalViewPr>
  <p:slideViewPr>
    <p:cSldViewPr snapToGrid="0">
      <p:cViewPr varScale="1">
        <p:scale>
          <a:sx n="150" d="100"/>
          <a:sy n="150" d="100"/>
        </p:scale>
        <p:origin x="870" y="1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759F5-0B67-4D90-8AD0-37231639E113}" type="datetimeFigureOut">
              <a:rPr lang="en-GB" smtClean="0"/>
              <a:t>18/04/2024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557D6-6C61-4913-83F1-C6A96D0B075B}" type="slidenum">
              <a:rPr lang="en-GB" smtClean="0"/>
              <a:t>‹#›</a:t>
            </a:fld>
            <a:endParaRPr lang="en-GB"/>
          </a:p>
        </p:txBody>
      </p:sp>
    </p:spTree>
    <p:extLst>
      <p:ext uri="{BB962C8B-B14F-4D97-AF65-F5344CB8AC3E}">
        <p14:creationId xmlns:p14="http://schemas.microsoft.com/office/powerpoint/2010/main" val="266402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7557D6-6C61-4913-83F1-C6A96D0B075B}" type="slidenum">
              <a:rPr lang="en-GB" smtClean="0"/>
              <a:t>4</a:t>
            </a:fld>
            <a:endParaRPr lang="en-GB"/>
          </a:p>
        </p:txBody>
      </p:sp>
    </p:spTree>
    <p:extLst>
      <p:ext uri="{BB962C8B-B14F-4D97-AF65-F5344CB8AC3E}">
        <p14:creationId xmlns:p14="http://schemas.microsoft.com/office/powerpoint/2010/main" val="400589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Imagine you have a small clear stencil which you place over the paper, but the stencil can only see a small portion of the picture at a time, as you slide this stencil across the entire picture, you try to learn specific details about sections such as edges, textures and colours, this stencil can be thought of as the filter</a:t>
            </a:r>
          </a:p>
          <a:p>
            <a:pPr marL="228600" indent="-228600">
              <a:buAutoNum type="arabicParenR"/>
            </a:pPr>
            <a:r>
              <a:rPr lang="en-GB" dirty="0"/>
              <a:t>We slide/convolve the filter across the image at given </a:t>
            </a:r>
            <a:r>
              <a:rPr lang="en-GB" dirty="0" err="1"/>
              <a:t>invervals</a:t>
            </a:r>
            <a:r>
              <a:rPr lang="en-GB" dirty="0"/>
              <a:t>, multiply the values of the filter with the original picture</a:t>
            </a:r>
          </a:p>
          <a:p>
            <a:pPr marL="228600" indent="-228600">
              <a:buAutoNum type="arabicParenR"/>
            </a:pPr>
            <a:r>
              <a:rPr lang="en-GB" dirty="0"/>
              <a:t>These multiplied values generate a feature map to pass to the next layer </a:t>
            </a:r>
          </a:p>
        </p:txBody>
      </p:sp>
      <p:sp>
        <p:nvSpPr>
          <p:cNvPr id="4" name="Slide Number Placeholder 3"/>
          <p:cNvSpPr>
            <a:spLocks noGrp="1"/>
          </p:cNvSpPr>
          <p:nvPr>
            <p:ph type="sldNum" sz="quarter" idx="5"/>
          </p:nvPr>
        </p:nvSpPr>
        <p:spPr/>
        <p:txBody>
          <a:bodyPr/>
          <a:lstStyle/>
          <a:p>
            <a:fld id="{FD7557D6-6C61-4913-83F1-C6A96D0B075B}" type="slidenum">
              <a:rPr lang="en-GB" smtClean="0"/>
              <a:t>8</a:t>
            </a:fld>
            <a:endParaRPr lang="en-GB"/>
          </a:p>
        </p:txBody>
      </p:sp>
    </p:spTree>
    <p:extLst>
      <p:ext uri="{BB962C8B-B14F-4D97-AF65-F5344CB8AC3E}">
        <p14:creationId xmlns:p14="http://schemas.microsoft.com/office/powerpoint/2010/main" val="32806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of max pooling as a sieve which runs over the feature map, only letting through the largest chunks</a:t>
            </a:r>
          </a:p>
          <a:p>
            <a:endParaRPr lang="en-GB" dirty="0"/>
          </a:p>
        </p:txBody>
      </p:sp>
      <p:sp>
        <p:nvSpPr>
          <p:cNvPr id="4" name="Slide Number Placeholder 3"/>
          <p:cNvSpPr>
            <a:spLocks noGrp="1"/>
          </p:cNvSpPr>
          <p:nvPr>
            <p:ph type="sldNum" sz="quarter" idx="5"/>
          </p:nvPr>
        </p:nvSpPr>
        <p:spPr/>
        <p:txBody>
          <a:bodyPr/>
          <a:lstStyle/>
          <a:p>
            <a:fld id="{FD7557D6-6C61-4913-83F1-C6A96D0B075B}" type="slidenum">
              <a:rPr lang="en-GB" smtClean="0"/>
              <a:t>9</a:t>
            </a:fld>
            <a:endParaRPr lang="en-GB"/>
          </a:p>
        </p:txBody>
      </p:sp>
    </p:spTree>
    <p:extLst>
      <p:ext uri="{BB962C8B-B14F-4D97-AF65-F5344CB8AC3E}">
        <p14:creationId xmlns:p14="http://schemas.microsoft.com/office/powerpoint/2010/main" val="854222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7557D6-6C61-4913-83F1-C6A96D0B075B}" type="slidenum">
              <a:rPr lang="en-GB" smtClean="0"/>
              <a:t>10</a:t>
            </a:fld>
            <a:endParaRPr lang="en-GB"/>
          </a:p>
        </p:txBody>
      </p:sp>
    </p:spTree>
    <p:extLst>
      <p:ext uri="{BB962C8B-B14F-4D97-AF65-F5344CB8AC3E}">
        <p14:creationId xmlns:p14="http://schemas.microsoft.com/office/powerpoint/2010/main" val="3201819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 </a:t>
            </a:r>
            <a:r>
              <a:rPr lang="en-GB" dirty="0" err="1"/>
              <a:t>leymans</a:t>
            </a:r>
            <a:r>
              <a:rPr lang="en-GB" dirty="0"/>
              <a:t> terms, a capsule network is a team of experts where each member is responsible for understanding a specific part of a problem and knows how to efficiently communicate with other experts to build a comprehensive understanding of the entire issue.</a:t>
            </a:r>
          </a:p>
          <a:p>
            <a:endParaRPr lang="en-GB" dirty="0"/>
          </a:p>
          <a:p>
            <a:r>
              <a:rPr lang="en-GB" dirty="0"/>
              <a:t>2) For example, it doesn’t just understand the presence of an eye in an image, but its orientation, size and position relative to other features</a:t>
            </a:r>
          </a:p>
          <a:p>
            <a:r>
              <a:rPr lang="en-GB" dirty="0"/>
              <a:t>3) Lower layer capsules detect simple features (like edges of objects) while higher level capsules combine these features to recognise more complex objects. </a:t>
            </a:r>
          </a:p>
          <a:p>
            <a:r>
              <a:rPr lang="en-GB" dirty="0"/>
              <a:t>    This allows for more complex structures to be understood in a more robust way, especially when taking into account orientation.</a:t>
            </a:r>
          </a:p>
          <a:p>
            <a:r>
              <a:rPr lang="en-GB" dirty="0"/>
              <a:t>4) Dynamic routing decides how information should flow from lower to higher level capsules, this helps the network focus on the important </a:t>
            </a:r>
            <a:r>
              <a:rPr lang="en-GB" dirty="0" err="1"/>
              <a:t>spactial</a:t>
            </a:r>
            <a:r>
              <a:rPr lang="en-GB" dirty="0"/>
              <a:t> relationships in the image, even in unusual contexts.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D7557D6-6C61-4913-83F1-C6A96D0B075B}" type="slidenum">
              <a:rPr lang="en-GB" smtClean="0"/>
              <a:t>12</a:t>
            </a:fld>
            <a:endParaRPr lang="en-GB"/>
          </a:p>
        </p:txBody>
      </p:sp>
    </p:spTree>
    <p:extLst>
      <p:ext uri="{BB962C8B-B14F-4D97-AF65-F5344CB8AC3E}">
        <p14:creationId xmlns:p14="http://schemas.microsoft.com/office/powerpoint/2010/main" val="1327118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BC31-5E82-D429-1712-4FDC960190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2B4C5B-C7DA-8D3E-D1CE-BBF8B9C47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E204666-BF2E-26F9-AAB1-F0A3964B522F}"/>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5" name="Footer Placeholder 4">
            <a:extLst>
              <a:ext uri="{FF2B5EF4-FFF2-40B4-BE49-F238E27FC236}">
                <a16:creationId xmlns:a16="http://schemas.microsoft.com/office/drawing/2014/main" id="{FED329BC-12C3-C457-2421-53B193FF79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4BDCCB-BCC1-E217-F7CA-6D5E111561E5}"/>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307476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15C4-2ABC-FDBF-4784-5D061E6374E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B065E8-EBED-AFAC-E6E1-8DCB5CC32E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27EAD4-776D-7AD9-C37F-2DCE549B3053}"/>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5" name="Footer Placeholder 4">
            <a:extLst>
              <a:ext uri="{FF2B5EF4-FFF2-40B4-BE49-F238E27FC236}">
                <a16:creationId xmlns:a16="http://schemas.microsoft.com/office/drawing/2014/main" id="{57774049-10A6-5B46-7424-7E4784CBED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208D27-6ACE-C59B-E2B1-1583247615C6}"/>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123291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B6D96-86B0-8DE7-13DB-8B453DF5C2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00DAB9-4E99-5A38-30FB-C81E0582A2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12021F-5A35-6EAB-1D83-112451E43368}"/>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5" name="Footer Placeholder 4">
            <a:extLst>
              <a:ext uri="{FF2B5EF4-FFF2-40B4-BE49-F238E27FC236}">
                <a16:creationId xmlns:a16="http://schemas.microsoft.com/office/drawing/2014/main" id="{DB9E47BB-AD46-818E-3EC8-DEC048ADC9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DDF4E4-6E79-D35F-5EFF-AA47F6C67CEC}"/>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3268988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DC48-9E95-B3A4-05A2-AD19A1886B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9336B-3D4A-9991-46CC-16BC171F4F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70D03B-F46F-9D12-EACA-FFA3241020B5}"/>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5" name="Footer Placeholder 4">
            <a:extLst>
              <a:ext uri="{FF2B5EF4-FFF2-40B4-BE49-F238E27FC236}">
                <a16:creationId xmlns:a16="http://schemas.microsoft.com/office/drawing/2014/main" id="{F77016B9-134A-15EC-52EC-FC52AA8924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DA025-E3E4-164B-72FE-A531D8A85A9D}"/>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70051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F261-8E7A-3010-F137-2D77BECAE9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0364658-82E8-8187-84F9-2F47192B89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23EB6F-E501-BADF-33FA-D586F9481A14}"/>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5" name="Footer Placeholder 4">
            <a:extLst>
              <a:ext uri="{FF2B5EF4-FFF2-40B4-BE49-F238E27FC236}">
                <a16:creationId xmlns:a16="http://schemas.microsoft.com/office/drawing/2014/main" id="{7AFD933E-8001-2B7D-462E-362C62F6D5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BD55B8-770C-3E91-69E3-E3B46B8A204F}"/>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1313254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D957-1CB3-8780-62AF-AB4EB384537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670F99-A4AF-C3A4-F261-0DDD6B5D1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F232EE-325B-B09A-6449-C102F0A000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56268E-C1B3-841E-2225-9E2B39F34C25}"/>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6" name="Footer Placeholder 5">
            <a:extLst>
              <a:ext uri="{FF2B5EF4-FFF2-40B4-BE49-F238E27FC236}">
                <a16:creationId xmlns:a16="http://schemas.microsoft.com/office/drawing/2014/main" id="{7A3C9CA8-D21A-CED0-A33A-7D0E543D8E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844832-AE53-9828-9934-10211D6C2D77}"/>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400415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F23F-1092-76B0-37C7-B5FC594C0FD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7C24EF1-8858-8345-315B-7AED3D2EC1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6F289-C17F-1934-80DF-C98BE3FBB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FB69516-77A4-7587-3E98-65733075E5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3A037-5809-287D-EBF7-3CDE483E46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9E60C08-3F93-1841-E481-F0C2FAEA2CED}"/>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8" name="Footer Placeholder 7">
            <a:extLst>
              <a:ext uri="{FF2B5EF4-FFF2-40B4-BE49-F238E27FC236}">
                <a16:creationId xmlns:a16="http://schemas.microsoft.com/office/drawing/2014/main" id="{C7F02E90-6B57-9B76-EF94-7122C62D492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758EDDB-BD0B-0E76-5B58-CD1320AF82BA}"/>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239941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C36F-092E-C9B0-F7C6-A355F0831D8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3D42A4D-18E5-595A-C8C6-975E95202D1E}"/>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4" name="Footer Placeholder 3">
            <a:extLst>
              <a:ext uri="{FF2B5EF4-FFF2-40B4-BE49-F238E27FC236}">
                <a16:creationId xmlns:a16="http://schemas.microsoft.com/office/drawing/2014/main" id="{A33CCE09-14BB-5B4B-BAF1-8FBD8725329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296D37B-7922-0847-17A4-B6AA0C884AB3}"/>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2571472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891ABE-D9D2-91EE-5B11-2E6ECAB3588D}"/>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3" name="Footer Placeholder 2">
            <a:extLst>
              <a:ext uri="{FF2B5EF4-FFF2-40B4-BE49-F238E27FC236}">
                <a16:creationId xmlns:a16="http://schemas.microsoft.com/office/drawing/2014/main" id="{EFF2D26A-B02F-7BF9-C228-38A3B1EFCBE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CE76063-A5A2-A0C9-4278-8C507FC9827D}"/>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156229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E59D-A5DF-188E-333E-18BEF06D7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4327B99-6BAC-D9C4-AEC2-9491C1D96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CD908E0-D70E-7BF9-524A-992716EBF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BD1A3-10E1-5B65-AFD2-B936B4C94A38}"/>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6" name="Footer Placeholder 5">
            <a:extLst>
              <a:ext uri="{FF2B5EF4-FFF2-40B4-BE49-F238E27FC236}">
                <a16:creationId xmlns:a16="http://schemas.microsoft.com/office/drawing/2014/main" id="{6F1FF62A-8283-141C-1A91-F05724DA0A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7D25DB-3AA2-B2EF-1069-A2BDBDA245E6}"/>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172693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7595-B38F-671F-D27B-B74715064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413C88A-7289-D05D-7971-63D4258662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1F468A8-96C9-6D89-6404-AE0338D02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127599-0EA1-D7C1-A211-F4417D53E289}"/>
              </a:ext>
            </a:extLst>
          </p:cNvPr>
          <p:cNvSpPr>
            <a:spLocks noGrp="1"/>
          </p:cNvSpPr>
          <p:nvPr>
            <p:ph type="dt" sz="half" idx="10"/>
          </p:nvPr>
        </p:nvSpPr>
        <p:spPr/>
        <p:txBody>
          <a:bodyPr/>
          <a:lstStyle/>
          <a:p>
            <a:fld id="{791895C4-3BC1-4170-B070-4B67FE4D78BA}" type="datetimeFigureOut">
              <a:rPr lang="en-GB" smtClean="0"/>
              <a:t>18/04/2024</a:t>
            </a:fld>
            <a:endParaRPr lang="en-GB"/>
          </a:p>
        </p:txBody>
      </p:sp>
      <p:sp>
        <p:nvSpPr>
          <p:cNvPr id="6" name="Footer Placeholder 5">
            <a:extLst>
              <a:ext uri="{FF2B5EF4-FFF2-40B4-BE49-F238E27FC236}">
                <a16:creationId xmlns:a16="http://schemas.microsoft.com/office/drawing/2014/main" id="{170D2E1E-1A13-B0C1-9E1F-287C3B23CA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1F7ABB-7067-867B-AC89-B7737A4514C5}"/>
              </a:ext>
            </a:extLst>
          </p:cNvPr>
          <p:cNvSpPr>
            <a:spLocks noGrp="1"/>
          </p:cNvSpPr>
          <p:nvPr>
            <p:ph type="sldNum" sz="quarter" idx="12"/>
          </p:nvPr>
        </p:nvSpPr>
        <p:spPr/>
        <p:txBody>
          <a:bodyPr/>
          <a:lstStyle/>
          <a:p>
            <a:fld id="{61865B90-5FA7-4444-BF5F-B2C8AA57D7B7}" type="slidenum">
              <a:rPr lang="en-GB" smtClean="0"/>
              <a:t>‹#›</a:t>
            </a:fld>
            <a:endParaRPr lang="en-GB"/>
          </a:p>
        </p:txBody>
      </p:sp>
    </p:spTree>
    <p:extLst>
      <p:ext uri="{BB962C8B-B14F-4D97-AF65-F5344CB8AC3E}">
        <p14:creationId xmlns:p14="http://schemas.microsoft.com/office/powerpoint/2010/main" val="361883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4797D-D1C1-25A1-050B-D94D9CD0E5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FED75FD-1181-82AD-79F7-C7F492FE10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7D9418-468F-1364-BCEA-B1EC76591C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91895C4-3BC1-4170-B070-4B67FE4D78BA}" type="datetimeFigureOut">
              <a:rPr lang="en-GB" smtClean="0"/>
              <a:t>18/04/2024</a:t>
            </a:fld>
            <a:endParaRPr lang="en-GB"/>
          </a:p>
        </p:txBody>
      </p:sp>
      <p:sp>
        <p:nvSpPr>
          <p:cNvPr id="5" name="Footer Placeholder 4">
            <a:extLst>
              <a:ext uri="{FF2B5EF4-FFF2-40B4-BE49-F238E27FC236}">
                <a16:creationId xmlns:a16="http://schemas.microsoft.com/office/drawing/2014/main" id="{7C5E94CC-16D2-7EEC-2D4A-DC3F1136A4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B74221B-2E95-055C-B663-06B9B19E7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865B90-5FA7-4444-BF5F-B2C8AA57D7B7}" type="slidenum">
              <a:rPr lang="en-GB" smtClean="0"/>
              <a:t>‹#›</a:t>
            </a:fld>
            <a:endParaRPr lang="en-GB"/>
          </a:p>
        </p:txBody>
      </p:sp>
    </p:spTree>
    <p:extLst>
      <p:ext uri="{BB962C8B-B14F-4D97-AF65-F5344CB8AC3E}">
        <p14:creationId xmlns:p14="http://schemas.microsoft.com/office/powerpoint/2010/main" val="2649179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FDDA1EF-3135-9DDC-16AB-2759F9B2C124}"/>
              </a:ext>
            </a:extLst>
          </p:cNvPr>
          <p:cNvSpPr>
            <a:spLocks noGrp="1"/>
          </p:cNvSpPr>
          <p:nvPr>
            <p:ph type="ctrTitle"/>
          </p:nvPr>
        </p:nvSpPr>
        <p:spPr>
          <a:xfrm>
            <a:off x="1314824" y="735106"/>
            <a:ext cx="10053763" cy="2928470"/>
          </a:xfrm>
        </p:spPr>
        <p:txBody>
          <a:bodyPr anchor="b">
            <a:normAutofit/>
          </a:bodyPr>
          <a:lstStyle/>
          <a:p>
            <a:pPr algn="l"/>
            <a:r>
              <a:rPr lang="en-GB" sz="4800">
                <a:solidFill>
                  <a:srgbClr val="FFFFFF"/>
                </a:solidFill>
              </a:rPr>
              <a:t>100476935</a:t>
            </a:r>
          </a:p>
        </p:txBody>
      </p:sp>
      <p:sp>
        <p:nvSpPr>
          <p:cNvPr id="3" name="Subtitle 2">
            <a:extLst>
              <a:ext uri="{FF2B5EF4-FFF2-40B4-BE49-F238E27FC236}">
                <a16:creationId xmlns:a16="http://schemas.microsoft.com/office/drawing/2014/main" id="{FA44BEE0-552F-3FA0-68A2-899FE6FFF5D8}"/>
              </a:ext>
            </a:extLst>
          </p:cNvPr>
          <p:cNvSpPr>
            <a:spLocks noGrp="1"/>
          </p:cNvSpPr>
          <p:nvPr>
            <p:ph type="subTitle" idx="1"/>
          </p:nvPr>
        </p:nvSpPr>
        <p:spPr>
          <a:xfrm>
            <a:off x="1350682" y="4870824"/>
            <a:ext cx="10005951" cy="1458258"/>
          </a:xfrm>
        </p:spPr>
        <p:txBody>
          <a:bodyPr anchor="ctr">
            <a:normAutofit/>
          </a:bodyPr>
          <a:lstStyle/>
          <a:p>
            <a:pPr algn="l"/>
            <a:r>
              <a:rPr lang="en-GB" dirty="0" err="1"/>
              <a:t>Bsc</a:t>
            </a:r>
            <a:r>
              <a:rPr lang="en-GB" dirty="0"/>
              <a:t> Computer Science (with hons)</a:t>
            </a:r>
            <a:endParaRPr lang="en-GB"/>
          </a:p>
        </p:txBody>
      </p:sp>
    </p:spTree>
    <p:extLst>
      <p:ext uri="{BB962C8B-B14F-4D97-AF65-F5344CB8AC3E}">
        <p14:creationId xmlns:p14="http://schemas.microsoft.com/office/powerpoint/2010/main" val="1264102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4DC36C0-3116-6562-003E-7C3BCB0B5EB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CNN Layers Explained: Dense</a:t>
            </a:r>
          </a:p>
        </p:txBody>
      </p:sp>
      <p:pic>
        <p:nvPicPr>
          <p:cNvPr id="1026" name="Picture 2">
            <a:extLst>
              <a:ext uri="{FF2B5EF4-FFF2-40B4-BE49-F238E27FC236}">
                <a16:creationId xmlns:a16="http://schemas.microsoft.com/office/drawing/2014/main" id="{74F528AD-4F1D-51A3-AA64-9838169B2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130" y="2316623"/>
            <a:ext cx="5276120" cy="25803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4E0A75-9B02-5224-3062-6463E1411873}"/>
              </a:ext>
            </a:extLst>
          </p:cNvPr>
          <p:cNvSpPr txBox="1"/>
          <p:nvPr/>
        </p:nvSpPr>
        <p:spPr>
          <a:xfrm>
            <a:off x="3714750" y="4960476"/>
            <a:ext cx="5022850" cy="215444"/>
          </a:xfrm>
          <a:prstGeom prst="rect">
            <a:avLst/>
          </a:prstGeom>
          <a:noFill/>
        </p:spPr>
        <p:txBody>
          <a:bodyPr wrap="square" rtlCol="0">
            <a:spAutoFit/>
          </a:bodyPr>
          <a:lstStyle/>
          <a:p>
            <a:pPr algn="ctr"/>
            <a:r>
              <a:rPr lang="en-GB" sz="800" dirty="0"/>
              <a:t>Y.D. Wang et al,. (2021) Deep Learning in Pore Scale Imaging and </a:t>
            </a:r>
            <a:r>
              <a:rPr lang="en-GB" sz="800" dirty="0" err="1"/>
              <a:t>Modeling</a:t>
            </a:r>
            <a:r>
              <a:rPr lang="en-GB" sz="800" dirty="0"/>
              <a:t>, Earth-Science Reviews, 215</a:t>
            </a:r>
          </a:p>
        </p:txBody>
      </p:sp>
    </p:spTree>
    <p:extLst>
      <p:ext uri="{BB962C8B-B14F-4D97-AF65-F5344CB8AC3E}">
        <p14:creationId xmlns:p14="http://schemas.microsoft.com/office/powerpoint/2010/main" val="167753673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4DC36C0-3116-6562-003E-7C3BCB0B5EB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CNN Layers Explained: Dropout</a:t>
            </a:r>
          </a:p>
        </p:txBody>
      </p:sp>
      <p:pic>
        <p:nvPicPr>
          <p:cNvPr id="3" name="Picture 2" descr="A diagram of a network">
            <a:extLst>
              <a:ext uri="{FF2B5EF4-FFF2-40B4-BE49-F238E27FC236}">
                <a16:creationId xmlns:a16="http://schemas.microsoft.com/office/drawing/2014/main" id="{F184DAD4-ADA5-4B5D-D5B6-7BAC1334B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873" y="1702804"/>
            <a:ext cx="5820377" cy="3391002"/>
          </a:xfrm>
          <a:prstGeom prst="rect">
            <a:avLst/>
          </a:prstGeom>
        </p:spPr>
      </p:pic>
    </p:spTree>
    <p:extLst>
      <p:ext uri="{BB962C8B-B14F-4D97-AF65-F5344CB8AC3E}">
        <p14:creationId xmlns:p14="http://schemas.microsoft.com/office/powerpoint/2010/main" val="75673199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64964-DB19-0C3E-C87D-C04D236D1765}"/>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Capsule Networks</a:t>
            </a:r>
          </a:p>
        </p:txBody>
      </p:sp>
      <p:sp>
        <p:nvSpPr>
          <p:cNvPr id="3" name="Content Placeholder 2">
            <a:extLst>
              <a:ext uri="{FF2B5EF4-FFF2-40B4-BE49-F238E27FC236}">
                <a16:creationId xmlns:a16="http://schemas.microsoft.com/office/drawing/2014/main" id="{CC3288DF-BB1C-A49E-F39B-18291DA78684}"/>
              </a:ext>
            </a:extLst>
          </p:cNvPr>
          <p:cNvSpPr>
            <a:spLocks noGrp="1"/>
          </p:cNvSpPr>
          <p:nvPr>
            <p:ph idx="1"/>
          </p:nvPr>
        </p:nvSpPr>
        <p:spPr>
          <a:xfrm>
            <a:off x="4810259" y="649480"/>
            <a:ext cx="6555347" cy="5546047"/>
          </a:xfrm>
        </p:spPr>
        <p:txBody>
          <a:bodyPr anchor="ctr">
            <a:normAutofit/>
          </a:bodyPr>
          <a:lstStyle/>
          <a:p>
            <a:r>
              <a:rPr lang="en-GB" sz="2000" dirty="0"/>
              <a:t>A capsule network is an experimental type of ANN</a:t>
            </a:r>
          </a:p>
          <a:p>
            <a:r>
              <a:rPr lang="en-GB" sz="2000" dirty="0"/>
              <a:t>Normal ANN’s struggle with understanding spatial hierarchy between objects()</a:t>
            </a:r>
          </a:p>
          <a:p>
            <a:r>
              <a:rPr lang="en-GB" sz="2000" dirty="0"/>
              <a:t>To fix this problem, capsule networks use groups of neurons called capsules which are especially good at maintaining spatial relationships between different features of a relationship().</a:t>
            </a:r>
          </a:p>
          <a:p>
            <a:r>
              <a:rPr lang="en-GB" sz="2000" dirty="0"/>
              <a:t>Within this ANN, there are multiple layers of capsules.</a:t>
            </a:r>
          </a:p>
          <a:p>
            <a:r>
              <a:rPr lang="en-GB" sz="2000" dirty="0"/>
              <a:t>Uses dynamic routing of traffic.</a:t>
            </a:r>
          </a:p>
          <a:p>
            <a:r>
              <a:rPr lang="en-GB" sz="2000" dirty="0"/>
              <a:t>Although exciting, these types of neural network are still very experimental and have little support among libraries such as </a:t>
            </a:r>
            <a:r>
              <a:rPr lang="en-GB" sz="2000" dirty="0" err="1"/>
              <a:t>keras</a:t>
            </a:r>
            <a:r>
              <a:rPr lang="en-GB" sz="2000" dirty="0"/>
              <a:t>, requiring a more complex understanding in order to use and fine tune.</a:t>
            </a:r>
          </a:p>
          <a:p>
            <a:r>
              <a:rPr lang="en-GB" sz="2000" dirty="0"/>
              <a:t>Capsule networks are more computationally intensive than traditional neural networks, and have large scalability issues.</a:t>
            </a:r>
          </a:p>
          <a:p>
            <a:endParaRPr lang="en-GB" sz="2000" dirty="0"/>
          </a:p>
        </p:txBody>
      </p:sp>
    </p:spTree>
    <p:extLst>
      <p:ext uri="{BB962C8B-B14F-4D97-AF65-F5344CB8AC3E}">
        <p14:creationId xmlns:p14="http://schemas.microsoft.com/office/powerpoint/2010/main" val="310181498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9C4DE-C7BC-14BC-560A-76A9E7E16B74}"/>
              </a:ext>
            </a:extLst>
          </p:cNvPr>
          <p:cNvSpPr>
            <a:spLocks noGrp="1"/>
          </p:cNvSpPr>
          <p:nvPr>
            <p:ph type="title"/>
          </p:nvPr>
        </p:nvSpPr>
        <p:spPr>
          <a:xfrm>
            <a:off x="418225" y="853555"/>
            <a:ext cx="3201366" cy="3387497"/>
          </a:xfrm>
        </p:spPr>
        <p:txBody>
          <a:bodyPr anchor="b">
            <a:normAutofit/>
          </a:bodyPr>
          <a:lstStyle/>
          <a:p>
            <a:pPr algn="r"/>
            <a:r>
              <a:rPr lang="en-GB" sz="4000" dirty="0">
                <a:solidFill>
                  <a:srgbClr val="FFFFFF"/>
                </a:solidFill>
              </a:rPr>
              <a:t>Transfer Learning with Pre-Trained Models</a:t>
            </a:r>
          </a:p>
        </p:txBody>
      </p:sp>
      <p:sp>
        <p:nvSpPr>
          <p:cNvPr id="3" name="Content Placeholder 2">
            <a:extLst>
              <a:ext uri="{FF2B5EF4-FFF2-40B4-BE49-F238E27FC236}">
                <a16:creationId xmlns:a16="http://schemas.microsoft.com/office/drawing/2014/main" id="{0DEA9EE8-FE22-43A3-7509-3C3E1DAAB140}"/>
              </a:ext>
            </a:extLst>
          </p:cNvPr>
          <p:cNvSpPr>
            <a:spLocks noGrp="1"/>
          </p:cNvSpPr>
          <p:nvPr>
            <p:ph idx="1"/>
          </p:nvPr>
        </p:nvSpPr>
        <p:spPr>
          <a:xfrm>
            <a:off x="4776778" y="-10142"/>
            <a:ext cx="6555347" cy="4436577"/>
          </a:xfrm>
        </p:spPr>
        <p:txBody>
          <a:bodyPr anchor="ctr">
            <a:normAutofit/>
          </a:bodyPr>
          <a:lstStyle/>
          <a:p>
            <a:r>
              <a:rPr lang="en-GB" sz="2000" dirty="0"/>
              <a:t>Uses models pre-trained on other images to try to take advantage of the patterns its previously detected applied to your problem</a:t>
            </a:r>
          </a:p>
          <a:p>
            <a:r>
              <a:rPr lang="en-GB" sz="2000" dirty="0"/>
              <a:t>Reduces training time for a much more complex network.</a:t>
            </a:r>
          </a:p>
          <a:p>
            <a:r>
              <a:rPr lang="en-GB" sz="2000" dirty="0"/>
              <a:t>Some Examples:</a:t>
            </a:r>
          </a:p>
          <a:p>
            <a:pPr lvl="1"/>
            <a:r>
              <a:rPr lang="en-GB" sz="1600" dirty="0" err="1"/>
              <a:t>ResNet</a:t>
            </a:r>
            <a:endParaRPr lang="en-GB" sz="1600" dirty="0"/>
          </a:p>
          <a:p>
            <a:pPr lvl="1"/>
            <a:r>
              <a:rPr lang="en-GB" sz="1600" dirty="0" err="1"/>
              <a:t>EfficientNet</a:t>
            </a:r>
            <a:endParaRPr lang="en-GB" sz="1600" dirty="0"/>
          </a:p>
          <a:p>
            <a:pPr lvl="1"/>
            <a:r>
              <a:rPr lang="en-GB" sz="1600" dirty="0"/>
              <a:t>InceptionV3</a:t>
            </a:r>
          </a:p>
          <a:p>
            <a:pPr lvl="1"/>
            <a:r>
              <a:rPr lang="en-GB" sz="1600" dirty="0" err="1"/>
              <a:t>Xception</a:t>
            </a:r>
            <a:endParaRPr lang="en-GB" sz="1600" dirty="0"/>
          </a:p>
          <a:p>
            <a:pPr lvl="1"/>
            <a:r>
              <a:rPr lang="en-GB" sz="1600" dirty="0"/>
              <a:t>VGG16 &amp; 16</a:t>
            </a:r>
          </a:p>
          <a:p>
            <a:r>
              <a:rPr lang="en-GB" sz="2000" dirty="0" err="1"/>
              <a:t>EfficientNet</a:t>
            </a:r>
            <a:r>
              <a:rPr lang="en-GB" sz="2000" dirty="0"/>
              <a:t> is trained on a database called ImageNet which consists of over 20000 categories, its specified for research of image classification.</a:t>
            </a:r>
          </a:p>
        </p:txBody>
      </p:sp>
      <p:pic>
        <p:nvPicPr>
          <p:cNvPr id="5" name="Picture 4">
            <a:extLst>
              <a:ext uri="{FF2B5EF4-FFF2-40B4-BE49-F238E27FC236}">
                <a16:creationId xmlns:a16="http://schemas.microsoft.com/office/drawing/2014/main" id="{DA6A5254-C667-252B-2D69-096971053B4C}"/>
              </a:ext>
            </a:extLst>
          </p:cNvPr>
          <p:cNvPicPr>
            <a:picLocks noChangeAspect="1"/>
          </p:cNvPicPr>
          <p:nvPr/>
        </p:nvPicPr>
        <p:blipFill rotWithShape="1">
          <a:blip r:embed="rId2"/>
          <a:srcRect b="1276"/>
          <a:stretch/>
        </p:blipFill>
        <p:spPr>
          <a:xfrm>
            <a:off x="5741050" y="4559217"/>
            <a:ext cx="3919952" cy="1993984"/>
          </a:xfrm>
          <a:prstGeom prst="rect">
            <a:avLst/>
          </a:prstGeom>
        </p:spPr>
      </p:pic>
      <p:sp>
        <p:nvSpPr>
          <p:cNvPr id="6" name="TextBox 5">
            <a:extLst>
              <a:ext uri="{FF2B5EF4-FFF2-40B4-BE49-F238E27FC236}">
                <a16:creationId xmlns:a16="http://schemas.microsoft.com/office/drawing/2014/main" id="{CFD5FDAD-54B0-B0EC-FBAD-A6A453BD875A}"/>
              </a:ext>
            </a:extLst>
          </p:cNvPr>
          <p:cNvSpPr txBox="1"/>
          <p:nvPr/>
        </p:nvSpPr>
        <p:spPr>
          <a:xfrm>
            <a:off x="5693543" y="6591756"/>
            <a:ext cx="4921250" cy="215444"/>
          </a:xfrm>
          <a:prstGeom prst="rect">
            <a:avLst/>
          </a:prstGeom>
          <a:noFill/>
        </p:spPr>
        <p:txBody>
          <a:bodyPr wrap="square" rtlCol="0">
            <a:spAutoFit/>
          </a:bodyPr>
          <a:lstStyle/>
          <a:p>
            <a:r>
              <a:rPr lang="en-GB" sz="800" dirty="0"/>
              <a:t>O. </a:t>
            </a:r>
            <a:r>
              <a:rPr lang="en-GB" sz="800" dirty="0" err="1"/>
              <a:t>Russakovsky</a:t>
            </a:r>
            <a:r>
              <a:rPr lang="en-GB" sz="800" dirty="0"/>
              <a:t> et al,. (2015) ImageNet Large Scale Visual Recognition Challenge, arXiv:1409.0575v3</a:t>
            </a:r>
          </a:p>
        </p:txBody>
      </p:sp>
    </p:spTree>
    <p:extLst>
      <p:ext uri="{BB962C8B-B14F-4D97-AF65-F5344CB8AC3E}">
        <p14:creationId xmlns:p14="http://schemas.microsoft.com/office/powerpoint/2010/main" val="80020284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70D8A-8025-6EDC-4869-3DEC164F6617}"/>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Initial Models Built</a:t>
            </a:r>
          </a:p>
        </p:txBody>
      </p:sp>
      <p:cxnSp>
        <p:nvCxnSpPr>
          <p:cNvPr id="5" name="Straight Connector 4">
            <a:extLst>
              <a:ext uri="{FF2B5EF4-FFF2-40B4-BE49-F238E27FC236}">
                <a16:creationId xmlns:a16="http://schemas.microsoft.com/office/drawing/2014/main" id="{70C4C8DA-B7B2-E4D4-614E-B70425ABAC31}"/>
              </a:ext>
            </a:extLst>
          </p:cNvPr>
          <p:cNvCxnSpPr>
            <a:cxnSpLocks/>
          </p:cNvCxnSpPr>
          <p:nvPr/>
        </p:nvCxnSpPr>
        <p:spPr>
          <a:xfrm>
            <a:off x="5740400" y="1676400"/>
            <a:ext cx="0" cy="504190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9B0D57C7-5F3F-6DAB-5613-1B88563FB9C9}"/>
              </a:ext>
            </a:extLst>
          </p:cNvPr>
          <p:cNvPicPr>
            <a:picLocks noChangeAspect="1"/>
          </p:cNvPicPr>
          <p:nvPr/>
        </p:nvPicPr>
        <p:blipFill>
          <a:blip r:embed="rId2"/>
          <a:stretch>
            <a:fillRect/>
          </a:stretch>
        </p:blipFill>
        <p:spPr>
          <a:xfrm>
            <a:off x="933936" y="1882853"/>
            <a:ext cx="3980089" cy="4622800"/>
          </a:xfrm>
          <a:prstGeom prst="rect">
            <a:avLst/>
          </a:prstGeom>
        </p:spPr>
      </p:pic>
      <p:pic>
        <p:nvPicPr>
          <p:cNvPr id="19" name="Picture 18">
            <a:extLst>
              <a:ext uri="{FF2B5EF4-FFF2-40B4-BE49-F238E27FC236}">
                <a16:creationId xmlns:a16="http://schemas.microsoft.com/office/drawing/2014/main" id="{E7B99AC5-7C46-4FBE-B04F-3941774A172D}"/>
              </a:ext>
            </a:extLst>
          </p:cNvPr>
          <p:cNvPicPr>
            <a:picLocks noChangeAspect="1"/>
          </p:cNvPicPr>
          <p:nvPr/>
        </p:nvPicPr>
        <p:blipFill>
          <a:blip r:embed="rId3"/>
          <a:stretch>
            <a:fillRect/>
          </a:stretch>
        </p:blipFill>
        <p:spPr>
          <a:xfrm>
            <a:off x="5904928" y="1882853"/>
            <a:ext cx="5837897" cy="4622800"/>
          </a:xfrm>
          <a:prstGeom prst="rect">
            <a:avLst/>
          </a:prstGeom>
        </p:spPr>
      </p:pic>
    </p:spTree>
    <p:extLst>
      <p:ext uri="{BB962C8B-B14F-4D97-AF65-F5344CB8AC3E}">
        <p14:creationId xmlns:p14="http://schemas.microsoft.com/office/powerpoint/2010/main" val="296530887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70D8A-8025-6EDC-4869-3DEC164F6617}"/>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Initial Model Results</a:t>
            </a:r>
          </a:p>
        </p:txBody>
      </p:sp>
      <p:cxnSp>
        <p:nvCxnSpPr>
          <p:cNvPr id="5" name="Straight Connector 4">
            <a:extLst>
              <a:ext uri="{FF2B5EF4-FFF2-40B4-BE49-F238E27FC236}">
                <a16:creationId xmlns:a16="http://schemas.microsoft.com/office/drawing/2014/main" id="{70C4C8DA-B7B2-E4D4-614E-B70425ABAC31}"/>
              </a:ext>
            </a:extLst>
          </p:cNvPr>
          <p:cNvCxnSpPr>
            <a:cxnSpLocks/>
          </p:cNvCxnSpPr>
          <p:nvPr/>
        </p:nvCxnSpPr>
        <p:spPr>
          <a:xfrm>
            <a:off x="4508500" y="1673291"/>
            <a:ext cx="0" cy="504190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F1A6F200-C41A-F86B-139B-C3FA8E1BF81F}"/>
              </a:ext>
            </a:extLst>
          </p:cNvPr>
          <p:cNvPicPr>
            <a:picLocks noChangeAspect="1"/>
          </p:cNvPicPr>
          <p:nvPr/>
        </p:nvPicPr>
        <p:blipFill>
          <a:blip r:embed="rId2"/>
          <a:stretch>
            <a:fillRect/>
          </a:stretch>
        </p:blipFill>
        <p:spPr>
          <a:xfrm>
            <a:off x="122905" y="1676400"/>
            <a:ext cx="4125246" cy="2331293"/>
          </a:xfrm>
          <a:prstGeom prst="rect">
            <a:avLst/>
          </a:prstGeom>
        </p:spPr>
      </p:pic>
      <p:sp>
        <p:nvSpPr>
          <p:cNvPr id="7" name="TextBox 6">
            <a:extLst>
              <a:ext uri="{FF2B5EF4-FFF2-40B4-BE49-F238E27FC236}">
                <a16:creationId xmlns:a16="http://schemas.microsoft.com/office/drawing/2014/main" id="{A2B28239-BD8F-2160-771B-55A31B2B66D0}"/>
              </a:ext>
            </a:extLst>
          </p:cNvPr>
          <p:cNvSpPr txBox="1"/>
          <p:nvPr/>
        </p:nvSpPr>
        <p:spPr>
          <a:xfrm>
            <a:off x="46704" y="4007693"/>
            <a:ext cx="4283996" cy="2954655"/>
          </a:xfrm>
          <a:prstGeom prst="rect">
            <a:avLst/>
          </a:prstGeom>
          <a:noFill/>
        </p:spPr>
        <p:txBody>
          <a:bodyPr wrap="square" rtlCol="0">
            <a:spAutoFit/>
          </a:bodyPr>
          <a:lstStyle/>
          <a:p>
            <a:pPr marL="285750" indent="-285750">
              <a:buFont typeface="Arial" panose="020B0604020202020204" pitchFamily="34" charset="0"/>
              <a:buChar char="•"/>
            </a:pPr>
            <a:r>
              <a:rPr lang="en-GB" dirty="0"/>
              <a:t>Incredible results for such a simple model</a:t>
            </a:r>
          </a:p>
          <a:p>
            <a:pPr marL="285750" indent="-285750">
              <a:buFont typeface="Arial" panose="020B0604020202020204" pitchFamily="34" charset="0"/>
              <a:buChar char="•"/>
            </a:pPr>
            <a:r>
              <a:rPr lang="en-GB" dirty="0"/>
              <a:t>Only required 5 training epochs to get above 90% accuracy</a:t>
            </a:r>
          </a:p>
          <a:p>
            <a:pPr marL="285750" indent="-285750">
              <a:buFont typeface="Arial" panose="020B0604020202020204" pitchFamily="34" charset="0"/>
              <a:buChar char="•"/>
            </a:pPr>
            <a:r>
              <a:rPr lang="en-GB" dirty="0"/>
              <a:t>The training time is quite significant for the simplicity of the model</a:t>
            </a:r>
          </a:p>
          <a:p>
            <a:pPr marL="285750" indent="-285750">
              <a:buFont typeface="Arial" panose="020B0604020202020204" pitchFamily="34" charset="0"/>
              <a:buChar char="•"/>
            </a:pPr>
            <a:r>
              <a:rPr lang="en-GB" dirty="0"/>
              <a:t>The amount of memory needed for the model is quite large, this is due to the dense_2 layer.</a:t>
            </a:r>
          </a:p>
          <a:p>
            <a:pPr marL="285750" indent="-285750">
              <a:buFont typeface="Arial" panose="020B0604020202020204" pitchFamily="34" charset="0"/>
              <a:buChar char="•"/>
            </a:pPr>
            <a:endParaRPr lang="en-GB" sz="2400" dirty="0"/>
          </a:p>
        </p:txBody>
      </p:sp>
      <p:pic>
        <p:nvPicPr>
          <p:cNvPr id="11" name="Picture 10">
            <a:extLst>
              <a:ext uri="{FF2B5EF4-FFF2-40B4-BE49-F238E27FC236}">
                <a16:creationId xmlns:a16="http://schemas.microsoft.com/office/drawing/2014/main" id="{2EF57C70-2E7E-9685-9B96-4ED6210A39A0}"/>
              </a:ext>
            </a:extLst>
          </p:cNvPr>
          <p:cNvPicPr>
            <a:picLocks noChangeAspect="1"/>
          </p:cNvPicPr>
          <p:nvPr/>
        </p:nvPicPr>
        <p:blipFill>
          <a:blip r:embed="rId3"/>
          <a:stretch>
            <a:fillRect/>
          </a:stretch>
        </p:blipFill>
        <p:spPr>
          <a:xfrm>
            <a:off x="4692755" y="1676400"/>
            <a:ext cx="4004596" cy="1827435"/>
          </a:xfrm>
          <a:prstGeom prst="rect">
            <a:avLst/>
          </a:prstGeom>
        </p:spPr>
      </p:pic>
      <p:pic>
        <p:nvPicPr>
          <p:cNvPr id="15" name="Picture 14">
            <a:extLst>
              <a:ext uri="{FF2B5EF4-FFF2-40B4-BE49-F238E27FC236}">
                <a16:creationId xmlns:a16="http://schemas.microsoft.com/office/drawing/2014/main" id="{2329DB19-3C31-9E35-F2FB-5FC66ACC35D0}"/>
              </a:ext>
            </a:extLst>
          </p:cNvPr>
          <p:cNvPicPr>
            <a:picLocks noChangeAspect="1"/>
          </p:cNvPicPr>
          <p:nvPr/>
        </p:nvPicPr>
        <p:blipFill>
          <a:blip r:embed="rId4"/>
          <a:stretch>
            <a:fillRect/>
          </a:stretch>
        </p:blipFill>
        <p:spPr>
          <a:xfrm>
            <a:off x="8724681" y="1676400"/>
            <a:ext cx="3337822" cy="2533650"/>
          </a:xfrm>
          <a:prstGeom prst="rect">
            <a:avLst/>
          </a:prstGeom>
        </p:spPr>
      </p:pic>
      <p:pic>
        <p:nvPicPr>
          <p:cNvPr id="18" name="Picture 17">
            <a:extLst>
              <a:ext uri="{FF2B5EF4-FFF2-40B4-BE49-F238E27FC236}">
                <a16:creationId xmlns:a16="http://schemas.microsoft.com/office/drawing/2014/main" id="{C9E9FC05-7DA4-C2D5-B6BD-7CF845A1451B}"/>
              </a:ext>
            </a:extLst>
          </p:cNvPr>
          <p:cNvPicPr>
            <a:picLocks noChangeAspect="1"/>
          </p:cNvPicPr>
          <p:nvPr/>
        </p:nvPicPr>
        <p:blipFill>
          <a:blip r:embed="rId5"/>
          <a:stretch>
            <a:fillRect/>
          </a:stretch>
        </p:blipFill>
        <p:spPr>
          <a:xfrm>
            <a:off x="8724680" y="4207287"/>
            <a:ext cx="3337823" cy="1291077"/>
          </a:xfrm>
          <a:prstGeom prst="rect">
            <a:avLst/>
          </a:prstGeom>
        </p:spPr>
      </p:pic>
      <p:sp>
        <p:nvSpPr>
          <p:cNvPr id="19" name="TextBox 18">
            <a:extLst>
              <a:ext uri="{FF2B5EF4-FFF2-40B4-BE49-F238E27FC236}">
                <a16:creationId xmlns:a16="http://schemas.microsoft.com/office/drawing/2014/main" id="{91A1517B-E1FD-4FF0-8838-69384B6F30A5}"/>
              </a:ext>
            </a:extLst>
          </p:cNvPr>
          <p:cNvSpPr txBox="1"/>
          <p:nvPr/>
        </p:nvSpPr>
        <p:spPr>
          <a:xfrm>
            <a:off x="4591049" y="3608807"/>
            <a:ext cx="4057651" cy="2677656"/>
          </a:xfrm>
          <a:prstGeom prst="rect">
            <a:avLst/>
          </a:prstGeom>
          <a:noFill/>
        </p:spPr>
        <p:txBody>
          <a:bodyPr wrap="square" rtlCol="0">
            <a:spAutoFit/>
          </a:bodyPr>
          <a:lstStyle/>
          <a:p>
            <a:pPr marL="285750" indent="-285750">
              <a:buFont typeface="Arial" panose="020B0604020202020204" pitchFamily="34" charset="0"/>
              <a:buChar char="•"/>
            </a:pPr>
            <a:r>
              <a:rPr lang="en-GB" dirty="0"/>
              <a:t>Acceptable accuracy for memory use</a:t>
            </a:r>
          </a:p>
          <a:p>
            <a:pPr marL="285750" indent="-285750">
              <a:buFont typeface="Arial" panose="020B0604020202020204" pitchFamily="34" charset="0"/>
              <a:buChar char="•"/>
            </a:pPr>
            <a:r>
              <a:rPr lang="en-GB" dirty="0"/>
              <a:t>The training accuracy hugely fluctuates.</a:t>
            </a:r>
          </a:p>
          <a:p>
            <a:pPr marL="285750" indent="-285750">
              <a:buFont typeface="Arial" panose="020B0604020202020204" pitchFamily="34" charset="0"/>
              <a:buChar char="•"/>
            </a:pPr>
            <a:r>
              <a:rPr lang="en-GB" dirty="0"/>
              <a:t>The validation accuracy fluctuates but shows improvement</a:t>
            </a:r>
          </a:p>
          <a:p>
            <a:pPr marL="285750" indent="-285750">
              <a:buFont typeface="Arial" panose="020B0604020202020204" pitchFamily="34" charset="0"/>
              <a:buChar char="•"/>
            </a:pPr>
            <a:r>
              <a:rPr lang="en-GB" dirty="0"/>
              <a:t>The validation loss is not consistently decreasing</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6603841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FF2200B-BDE9-3AB8-90EB-404E6E4C5035}"/>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rPr>
              <a:t>Possible Model Improvements:</a:t>
            </a:r>
          </a:p>
        </p:txBody>
      </p:sp>
      <p:cxnSp>
        <p:nvCxnSpPr>
          <p:cNvPr id="7" name="Straight Connector 6">
            <a:extLst>
              <a:ext uri="{FF2B5EF4-FFF2-40B4-BE49-F238E27FC236}">
                <a16:creationId xmlns:a16="http://schemas.microsoft.com/office/drawing/2014/main" id="{924DC05D-DF89-32C2-057D-7A370DC7D7FD}"/>
              </a:ext>
            </a:extLst>
          </p:cNvPr>
          <p:cNvCxnSpPr>
            <a:cxnSpLocks/>
          </p:cNvCxnSpPr>
          <p:nvPr/>
        </p:nvCxnSpPr>
        <p:spPr>
          <a:xfrm>
            <a:off x="5740400" y="1676400"/>
            <a:ext cx="0" cy="50419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36CE4CB-FB47-4F23-F9EA-13B2BB7E615F}"/>
              </a:ext>
            </a:extLst>
          </p:cNvPr>
          <p:cNvSpPr txBox="1"/>
          <p:nvPr/>
        </p:nvSpPr>
        <p:spPr>
          <a:xfrm>
            <a:off x="5930899" y="2667000"/>
            <a:ext cx="6299198" cy="2585323"/>
          </a:xfrm>
          <a:prstGeom prst="rect">
            <a:avLst/>
          </a:prstGeom>
          <a:noFill/>
        </p:spPr>
        <p:txBody>
          <a:bodyPr wrap="square" rtlCol="0">
            <a:spAutoFit/>
          </a:bodyPr>
          <a:lstStyle/>
          <a:p>
            <a:pPr marL="285750" indent="-285750">
              <a:buFont typeface="Arial" panose="020B0604020202020204" pitchFamily="34" charset="0"/>
              <a:buChar char="•"/>
            </a:pPr>
            <a:r>
              <a:rPr lang="en-GB" dirty="0"/>
              <a:t>Hyperparameter tuning:</a:t>
            </a:r>
          </a:p>
          <a:p>
            <a:pPr marL="742950" lvl="1" indent="-285750">
              <a:buFont typeface="Arial" panose="020B0604020202020204" pitchFamily="34" charset="0"/>
              <a:buChar char="•"/>
            </a:pPr>
            <a:r>
              <a:rPr lang="en-GB" dirty="0"/>
              <a:t>including different learning rates and changing optimizer might increase accuracy</a:t>
            </a:r>
          </a:p>
          <a:p>
            <a:pPr marL="285750" indent="-285750">
              <a:buFont typeface="Arial" panose="020B0604020202020204" pitchFamily="34" charset="0"/>
              <a:buChar char="•"/>
            </a:pPr>
            <a:r>
              <a:rPr lang="en-GB" dirty="0"/>
              <a:t>Callbacks: </a:t>
            </a:r>
          </a:p>
          <a:p>
            <a:pPr marL="742950" lvl="1" indent="-285750">
              <a:buFont typeface="Arial" panose="020B0604020202020204" pitchFamily="34" charset="0"/>
              <a:buChar char="•"/>
            </a:pPr>
            <a:r>
              <a:rPr lang="en-GB" dirty="0"/>
              <a:t>Early stopping and learning rate schedulers to dynamically adjust the training process may help with the instability</a:t>
            </a:r>
          </a:p>
          <a:p>
            <a:pPr marL="285750" indent="-285750">
              <a:buFont typeface="Arial" panose="020B0604020202020204" pitchFamily="34" charset="0"/>
              <a:buChar char="•"/>
            </a:pPr>
            <a:r>
              <a:rPr lang="en-GB" dirty="0"/>
              <a:t>Cross Validation:</a:t>
            </a:r>
          </a:p>
          <a:p>
            <a:pPr marL="285750" indent="-285750">
              <a:buFont typeface="Arial" panose="020B0604020202020204" pitchFamily="34" charset="0"/>
              <a:buChar char="•"/>
            </a:pPr>
            <a:endParaRPr lang="en-GB" dirty="0"/>
          </a:p>
        </p:txBody>
      </p:sp>
      <p:sp>
        <p:nvSpPr>
          <p:cNvPr id="15" name="TextBox 14">
            <a:extLst>
              <a:ext uri="{FF2B5EF4-FFF2-40B4-BE49-F238E27FC236}">
                <a16:creationId xmlns:a16="http://schemas.microsoft.com/office/drawing/2014/main" id="{78B5A383-7713-BBD3-FBAB-E10EB122A180}"/>
              </a:ext>
            </a:extLst>
          </p:cNvPr>
          <p:cNvSpPr txBox="1"/>
          <p:nvPr/>
        </p:nvSpPr>
        <p:spPr>
          <a:xfrm>
            <a:off x="266700" y="1851498"/>
            <a:ext cx="4959350" cy="4801314"/>
          </a:xfrm>
          <a:prstGeom prst="rect">
            <a:avLst/>
          </a:prstGeom>
          <a:noFill/>
        </p:spPr>
        <p:txBody>
          <a:bodyPr wrap="square" rtlCol="0">
            <a:spAutoFit/>
          </a:bodyPr>
          <a:lstStyle/>
          <a:p>
            <a:pPr marL="285750" indent="-285750">
              <a:buFont typeface="Arial" panose="020B0604020202020204" pitchFamily="34" charset="0"/>
              <a:buChar char="•"/>
            </a:pPr>
            <a:r>
              <a:rPr lang="en-GB" dirty="0"/>
              <a:t>Data Augmentation:</a:t>
            </a:r>
          </a:p>
          <a:p>
            <a:pPr marL="742950" lvl="1" indent="-285750">
              <a:buFont typeface="Arial" panose="020B0604020202020204" pitchFamily="34" charset="0"/>
              <a:buChar char="•"/>
            </a:pPr>
            <a:r>
              <a:rPr lang="en-GB" dirty="0"/>
              <a:t>Possibly using more synthetic information with even greater random transformations could make the model adapt.</a:t>
            </a:r>
          </a:p>
          <a:p>
            <a:pPr marL="285750" indent="-285750">
              <a:buFont typeface="Arial" panose="020B0604020202020204" pitchFamily="34" charset="0"/>
              <a:buChar char="•"/>
            </a:pPr>
            <a:r>
              <a:rPr lang="en-GB" dirty="0"/>
              <a:t>Increase data volume:</a:t>
            </a:r>
          </a:p>
          <a:p>
            <a:pPr marL="742950" lvl="1" indent="-285750">
              <a:buFont typeface="Arial" panose="020B0604020202020204" pitchFamily="34" charset="0"/>
              <a:buChar char="•"/>
            </a:pPr>
            <a:r>
              <a:rPr lang="en-GB" dirty="0"/>
              <a:t>Currently we are pulling all data from the training and validation set, when we have a testing set available, this may increase the model accuracy.	</a:t>
            </a:r>
          </a:p>
          <a:p>
            <a:pPr marL="285750" indent="-285750">
              <a:buFont typeface="Arial" panose="020B0604020202020204" pitchFamily="34" charset="0"/>
              <a:buChar char="•"/>
            </a:pPr>
            <a:r>
              <a:rPr lang="en-GB" dirty="0"/>
              <a:t>Learning rate:</a:t>
            </a:r>
          </a:p>
          <a:p>
            <a:pPr marL="742950" lvl="1" indent="-285750">
              <a:buFont typeface="Arial" panose="020B0604020202020204" pitchFamily="34" charset="0"/>
              <a:buChar char="•"/>
            </a:pPr>
            <a:r>
              <a:rPr lang="en-GB" dirty="0"/>
              <a:t>Tweaking the rate at which the model learns may improve model stability</a:t>
            </a:r>
          </a:p>
          <a:p>
            <a:pPr marL="285750" indent="-285750">
              <a:buFont typeface="Arial" panose="020B0604020202020204" pitchFamily="34" charset="0"/>
              <a:buChar char="•"/>
            </a:pPr>
            <a:r>
              <a:rPr lang="en-GB" dirty="0"/>
              <a:t>Add new layers:</a:t>
            </a:r>
          </a:p>
          <a:p>
            <a:pPr marL="742950" lvl="1" indent="-285750">
              <a:buFont typeface="Arial" panose="020B0604020202020204" pitchFamily="34" charset="0"/>
              <a:buChar char="•"/>
            </a:pPr>
            <a:r>
              <a:rPr lang="en-GB" dirty="0"/>
              <a:t>Additional dropout layers or increasing the dropout rate may be beneficial for accuracy</a:t>
            </a:r>
          </a:p>
        </p:txBody>
      </p:sp>
    </p:spTree>
    <p:extLst>
      <p:ext uri="{BB962C8B-B14F-4D97-AF65-F5344CB8AC3E}">
        <p14:creationId xmlns:p14="http://schemas.microsoft.com/office/powerpoint/2010/main" val="98295536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7AA324-8D22-ADD8-3E37-49F52213E29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a:t>
            </a:r>
            <a:r>
              <a:rPr lang="en-US" sz="4000" dirty="0">
                <a:solidFill>
                  <a:srgbClr val="FFFFFF"/>
                </a:solidFill>
              </a:rPr>
              <a:t>C</a:t>
            </a:r>
            <a:r>
              <a:rPr lang="en-US" sz="4000" kern="1200" dirty="0">
                <a:solidFill>
                  <a:srgbClr val="FFFFFF"/>
                </a:solidFill>
                <a:latin typeface="+mj-lt"/>
                <a:ea typeface="+mj-ea"/>
                <a:cs typeface="+mj-cs"/>
              </a:rPr>
              <a:t>hosen Dataset</a:t>
            </a:r>
          </a:p>
        </p:txBody>
      </p:sp>
      <p:sp>
        <p:nvSpPr>
          <p:cNvPr id="4" name="Title 1">
            <a:extLst>
              <a:ext uri="{FF2B5EF4-FFF2-40B4-BE49-F238E27FC236}">
                <a16:creationId xmlns:a16="http://schemas.microsoft.com/office/drawing/2014/main" id="{2A61C695-98D1-56A8-931C-E2E784C48EC1}"/>
              </a:ext>
            </a:extLst>
          </p:cNvPr>
          <p:cNvSpPr txBox="1">
            <a:spLocks/>
          </p:cNvSpPr>
          <p:nvPr/>
        </p:nvSpPr>
        <p:spPr>
          <a:xfrm>
            <a:off x="4241442" y="173739"/>
            <a:ext cx="789340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Chest x-ray images (pneumonia)</a:t>
            </a:r>
          </a:p>
          <a:p>
            <a:endParaRPr lang="en-US" sz="4000" dirty="0"/>
          </a:p>
        </p:txBody>
      </p:sp>
      <p:pic>
        <p:nvPicPr>
          <p:cNvPr id="6" name="Picture 5">
            <a:extLst>
              <a:ext uri="{FF2B5EF4-FFF2-40B4-BE49-F238E27FC236}">
                <a16:creationId xmlns:a16="http://schemas.microsoft.com/office/drawing/2014/main" id="{99E6EB99-27DE-1A3D-756B-96FC41FB2F3F}"/>
              </a:ext>
            </a:extLst>
          </p:cNvPr>
          <p:cNvPicPr>
            <a:picLocks noChangeAspect="1"/>
          </p:cNvPicPr>
          <p:nvPr/>
        </p:nvPicPr>
        <p:blipFill>
          <a:blip r:embed="rId2"/>
          <a:stretch>
            <a:fillRect/>
          </a:stretch>
        </p:blipFill>
        <p:spPr>
          <a:xfrm>
            <a:off x="5647075" y="813507"/>
            <a:ext cx="4832777" cy="1688470"/>
          </a:xfrm>
          <a:prstGeom prst="rect">
            <a:avLst/>
          </a:prstGeom>
        </p:spPr>
      </p:pic>
      <p:sp>
        <p:nvSpPr>
          <p:cNvPr id="9" name="TextBox 8">
            <a:extLst>
              <a:ext uri="{FF2B5EF4-FFF2-40B4-BE49-F238E27FC236}">
                <a16:creationId xmlns:a16="http://schemas.microsoft.com/office/drawing/2014/main" id="{98CA05C0-FC3D-0C9E-D150-DD3341A1083B}"/>
              </a:ext>
            </a:extLst>
          </p:cNvPr>
          <p:cNvSpPr txBox="1"/>
          <p:nvPr/>
        </p:nvSpPr>
        <p:spPr>
          <a:xfrm>
            <a:off x="4344540" y="3052877"/>
            <a:ext cx="7374846" cy="3139321"/>
          </a:xfrm>
          <a:prstGeom prst="rect">
            <a:avLst/>
          </a:prstGeom>
          <a:noFill/>
        </p:spPr>
        <p:txBody>
          <a:bodyPr wrap="square">
            <a:spAutoFit/>
          </a:bodyPr>
          <a:lstStyle/>
          <a:p>
            <a:r>
              <a:rPr lang="en-US" sz="1800" dirty="0"/>
              <a:t>Why did I select this dataset?</a:t>
            </a:r>
          </a:p>
          <a:p>
            <a:endParaRPr lang="en-US" dirty="0"/>
          </a:p>
          <a:p>
            <a:pPr marL="285750" indent="-285750">
              <a:buFontTx/>
              <a:buChar char="-"/>
            </a:pPr>
            <a:r>
              <a:rPr lang="en-US" sz="1800" dirty="0"/>
              <a:t>More clearly defined scope.</a:t>
            </a:r>
          </a:p>
          <a:p>
            <a:pPr marL="285750" indent="-285750">
              <a:buFontTx/>
              <a:buChar char="-"/>
            </a:pPr>
            <a:r>
              <a:rPr lang="en-US" dirty="0"/>
              <a:t>Focus on computational efficiency</a:t>
            </a:r>
          </a:p>
          <a:p>
            <a:pPr marL="285750" indent="-285750">
              <a:buFontTx/>
              <a:buChar char="-"/>
            </a:pPr>
            <a:r>
              <a:rPr lang="en-US" dirty="0"/>
              <a:t>Personal interest in AI with a goal of clinical impact.</a:t>
            </a:r>
          </a:p>
          <a:p>
            <a:pPr marL="285750" indent="-285750">
              <a:buFontTx/>
              <a:buChar char="-"/>
            </a:pPr>
            <a:r>
              <a:rPr lang="en-US" dirty="0"/>
              <a:t>Professional growth relevant to my field.</a:t>
            </a:r>
          </a:p>
          <a:p>
            <a:pPr marL="285750" indent="-285750">
              <a:buFontTx/>
              <a:buChar char="-"/>
            </a:pPr>
            <a:r>
              <a:rPr lang="en-US" dirty="0"/>
              <a:t>Data availability</a:t>
            </a:r>
          </a:p>
          <a:p>
            <a:pPr marL="285750" indent="-285750">
              <a:buFontTx/>
              <a:buChar char="-"/>
            </a:pPr>
            <a:r>
              <a:rPr lang="en-US" dirty="0"/>
              <a:t>More tangible application.</a:t>
            </a:r>
          </a:p>
          <a:p>
            <a:pPr marL="285750" indent="-285750">
              <a:buFontTx/>
              <a:buChar char="-"/>
            </a:pPr>
            <a:r>
              <a:rPr lang="en-US" dirty="0"/>
              <a:t>More tangible impact on field (looking into capsule networks).</a:t>
            </a:r>
          </a:p>
          <a:p>
            <a:pPr marL="285750" indent="-285750">
              <a:buFontTx/>
              <a:buChar char="-"/>
            </a:pPr>
            <a:endParaRPr lang="en-US" dirty="0"/>
          </a:p>
          <a:p>
            <a:pPr marL="285750" indent="-285750">
              <a:buFontTx/>
              <a:buChar char="-"/>
            </a:pPr>
            <a:endParaRPr lang="en-US" sz="1800" dirty="0"/>
          </a:p>
        </p:txBody>
      </p:sp>
    </p:spTree>
    <p:extLst>
      <p:ext uri="{BB962C8B-B14F-4D97-AF65-F5344CB8AC3E}">
        <p14:creationId xmlns:p14="http://schemas.microsoft.com/office/powerpoint/2010/main" val="698774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DDC6B0-AB17-418A-717F-3FC478E8B853}"/>
              </a:ext>
            </a:extLst>
          </p:cNvPr>
          <p:cNvSpPr>
            <a:spLocks noGrp="1"/>
          </p:cNvSpPr>
          <p:nvPr>
            <p:ph type="title"/>
          </p:nvPr>
        </p:nvSpPr>
        <p:spPr>
          <a:xfrm>
            <a:off x="427791" y="586855"/>
            <a:ext cx="4628705" cy="3387497"/>
          </a:xfrm>
        </p:spPr>
        <p:txBody>
          <a:bodyPr anchor="b">
            <a:normAutofit/>
          </a:bodyPr>
          <a:lstStyle/>
          <a:p>
            <a:pPr algn="r"/>
            <a:r>
              <a:rPr lang="en-GB" sz="4000" dirty="0">
                <a:solidFill>
                  <a:srgbClr val="FFFFFF"/>
                </a:solidFill>
              </a:rPr>
              <a:t>Project Prerequisites</a:t>
            </a:r>
          </a:p>
        </p:txBody>
      </p:sp>
      <p:sp>
        <p:nvSpPr>
          <p:cNvPr id="4" name="TextBox 3">
            <a:extLst>
              <a:ext uri="{FF2B5EF4-FFF2-40B4-BE49-F238E27FC236}">
                <a16:creationId xmlns:a16="http://schemas.microsoft.com/office/drawing/2014/main" id="{1DC456B7-8E4B-F33C-966D-988DF4457649}"/>
              </a:ext>
            </a:extLst>
          </p:cNvPr>
          <p:cNvSpPr txBox="1"/>
          <p:nvPr/>
        </p:nvSpPr>
        <p:spPr>
          <a:xfrm>
            <a:off x="5683250" y="101600"/>
            <a:ext cx="5810250" cy="646331"/>
          </a:xfrm>
          <a:prstGeom prst="rect">
            <a:avLst/>
          </a:prstGeom>
          <a:noFill/>
        </p:spPr>
        <p:txBody>
          <a:bodyPr wrap="square" rtlCol="0">
            <a:spAutoFit/>
          </a:bodyPr>
          <a:lstStyle/>
          <a:p>
            <a:r>
              <a:rPr lang="en-GB" dirty="0"/>
              <a:t>Packages:</a:t>
            </a:r>
          </a:p>
          <a:p>
            <a:endParaRPr lang="en-GB" dirty="0"/>
          </a:p>
        </p:txBody>
      </p:sp>
      <p:pic>
        <p:nvPicPr>
          <p:cNvPr id="6" name="Picture 5">
            <a:extLst>
              <a:ext uri="{FF2B5EF4-FFF2-40B4-BE49-F238E27FC236}">
                <a16:creationId xmlns:a16="http://schemas.microsoft.com/office/drawing/2014/main" id="{C1B3F86D-8E4A-05A3-4B87-745F51D166D0}"/>
              </a:ext>
            </a:extLst>
          </p:cNvPr>
          <p:cNvPicPr>
            <a:picLocks noChangeAspect="1"/>
          </p:cNvPicPr>
          <p:nvPr/>
        </p:nvPicPr>
        <p:blipFill>
          <a:blip r:embed="rId2"/>
          <a:stretch>
            <a:fillRect/>
          </a:stretch>
        </p:blipFill>
        <p:spPr>
          <a:xfrm>
            <a:off x="5683250" y="507054"/>
            <a:ext cx="6261057" cy="1953578"/>
          </a:xfrm>
          <a:prstGeom prst="rect">
            <a:avLst/>
          </a:prstGeom>
        </p:spPr>
      </p:pic>
      <p:sp>
        <p:nvSpPr>
          <p:cNvPr id="7" name="TextBox 6">
            <a:extLst>
              <a:ext uri="{FF2B5EF4-FFF2-40B4-BE49-F238E27FC236}">
                <a16:creationId xmlns:a16="http://schemas.microsoft.com/office/drawing/2014/main" id="{B61BEB5E-4EED-D198-7B8F-2FC5ECF9ED9F}"/>
              </a:ext>
            </a:extLst>
          </p:cNvPr>
          <p:cNvSpPr txBox="1"/>
          <p:nvPr/>
        </p:nvSpPr>
        <p:spPr>
          <a:xfrm>
            <a:off x="5683249" y="2552700"/>
            <a:ext cx="6261057" cy="369332"/>
          </a:xfrm>
          <a:prstGeom prst="rect">
            <a:avLst/>
          </a:prstGeom>
          <a:noFill/>
        </p:spPr>
        <p:txBody>
          <a:bodyPr wrap="square" rtlCol="0">
            <a:spAutoFit/>
          </a:bodyPr>
          <a:lstStyle/>
          <a:p>
            <a:r>
              <a:rPr lang="en-GB" dirty="0"/>
              <a:t>Download of the dataset from Kaggle: </a:t>
            </a:r>
          </a:p>
        </p:txBody>
      </p:sp>
      <p:pic>
        <p:nvPicPr>
          <p:cNvPr id="15" name="Picture 14">
            <a:extLst>
              <a:ext uri="{FF2B5EF4-FFF2-40B4-BE49-F238E27FC236}">
                <a16:creationId xmlns:a16="http://schemas.microsoft.com/office/drawing/2014/main" id="{1EB07454-9037-A6AC-03B0-15BC6F522F92}"/>
              </a:ext>
            </a:extLst>
          </p:cNvPr>
          <p:cNvPicPr>
            <a:picLocks noChangeAspect="1"/>
          </p:cNvPicPr>
          <p:nvPr/>
        </p:nvPicPr>
        <p:blipFill>
          <a:blip r:embed="rId3"/>
          <a:stretch>
            <a:fillRect/>
          </a:stretch>
        </p:blipFill>
        <p:spPr>
          <a:xfrm>
            <a:off x="5683249" y="2924667"/>
            <a:ext cx="6261057" cy="1658159"/>
          </a:xfrm>
          <a:prstGeom prst="rect">
            <a:avLst/>
          </a:prstGeom>
        </p:spPr>
      </p:pic>
      <p:sp>
        <p:nvSpPr>
          <p:cNvPr id="17" name="TextBox 16">
            <a:extLst>
              <a:ext uri="{FF2B5EF4-FFF2-40B4-BE49-F238E27FC236}">
                <a16:creationId xmlns:a16="http://schemas.microsoft.com/office/drawing/2014/main" id="{0022F5B6-DDCB-D8B2-C10B-F8944C033266}"/>
              </a:ext>
            </a:extLst>
          </p:cNvPr>
          <p:cNvSpPr txBox="1"/>
          <p:nvPr/>
        </p:nvSpPr>
        <p:spPr>
          <a:xfrm>
            <a:off x="5683248" y="4721483"/>
            <a:ext cx="6261057" cy="369332"/>
          </a:xfrm>
          <a:prstGeom prst="rect">
            <a:avLst/>
          </a:prstGeom>
          <a:noFill/>
        </p:spPr>
        <p:txBody>
          <a:bodyPr wrap="square" rtlCol="0">
            <a:spAutoFit/>
          </a:bodyPr>
          <a:lstStyle/>
          <a:p>
            <a:r>
              <a:rPr lang="en-GB" dirty="0"/>
              <a:t>Setup of Git Repository: </a:t>
            </a:r>
          </a:p>
        </p:txBody>
      </p:sp>
      <p:pic>
        <p:nvPicPr>
          <p:cNvPr id="20" name="Picture 19">
            <a:extLst>
              <a:ext uri="{FF2B5EF4-FFF2-40B4-BE49-F238E27FC236}">
                <a16:creationId xmlns:a16="http://schemas.microsoft.com/office/drawing/2014/main" id="{FB844A4C-EB25-5532-1B0F-D7AEF8FA0084}"/>
              </a:ext>
            </a:extLst>
          </p:cNvPr>
          <p:cNvPicPr>
            <a:picLocks noChangeAspect="1"/>
          </p:cNvPicPr>
          <p:nvPr/>
        </p:nvPicPr>
        <p:blipFill>
          <a:blip r:embed="rId4"/>
          <a:stretch>
            <a:fillRect/>
          </a:stretch>
        </p:blipFill>
        <p:spPr>
          <a:xfrm>
            <a:off x="5683248" y="5090815"/>
            <a:ext cx="5238750" cy="1607185"/>
          </a:xfrm>
          <a:prstGeom prst="rect">
            <a:avLst/>
          </a:prstGeom>
        </p:spPr>
      </p:pic>
    </p:spTree>
    <p:extLst>
      <p:ext uri="{BB962C8B-B14F-4D97-AF65-F5344CB8AC3E}">
        <p14:creationId xmlns:p14="http://schemas.microsoft.com/office/powerpoint/2010/main" val="122299687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7AA324-8D22-ADD8-3E37-49F52213E293}"/>
              </a:ext>
            </a:extLst>
          </p:cNvPr>
          <p:cNvSpPr>
            <a:spLocks noGrp="1"/>
          </p:cNvSpPr>
          <p:nvPr>
            <p:ph type="title"/>
          </p:nvPr>
        </p:nvSpPr>
        <p:spPr>
          <a:xfrm>
            <a:off x="748942" y="2600679"/>
            <a:ext cx="2878688" cy="2757975"/>
          </a:xfrm>
        </p:spPr>
        <p:txBody>
          <a:bodyPr vert="horz" lIns="91440" tIns="45720" rIns="91440" bIns="45720" rtlCol="0" anchor="t">
            <a:normAutofit/>
          </a:bodyPr>
          <a:lstStyle/>
          <a:p>
            <a:r>
              <a:rPr lang="en-US" sz="4000" dirty="0">
                <a:solidFill>
                  <a:srgbClr val="FFFFFF"/>
                </a:solidFill>
              </a:rPr>
              <a:t>Exploratory Data Analysis</a:t>
            </a:r>
          </a:p>
        </p:txBody>
      </p:sp>
      <p:pic>
        <p:nvPicPr>
          <p:cNvPr id="8" name="Picture 7">
            <a:extLst>
              <a:ext uri="{FF2B5EF4-FFF2-40B4-BE49-F238E27FC236}">
                <a16:creationId xmlns:a16="http://schemas.microsoft.com/office/drawing/2014/main" id="{4825A60A-C09C-6677-5C24-4D9D015ADC34}"/>
              </a:ext>
            </a:extLst>
          </p:cNvPr>
          <p:cNvPicPr>
            <a:picLocks noChangeAspect="1"/>
          </p:cNvPicPr>
          <p:nvPr/>
        </p:nvPicPr>
        <p:blipFill>
          <a:blip r:embed="rId3"/>
          <a:stretch>
            <a:fillRect/>
          </a:stretch>
        </p:blipFill>
        <p:spPr>
          <a:xfrm>
            <a:off x="8544955" y="2060815"/>
            <a:ext cx="3417894" cy="1267997"/>
          </a:xfrm>
          <a:prstGeom prst="rect">
            <a:avLst/>
          </a:prstGeom>
        </p:spPr>
      </p:pic>
      <p:pic>
        <p:nvPicPr>
          <p:cNvPr id="11" name="Picture 10">
            <a:extLst>
              <a:ext uri="{FF2B5EF4-FFF2-40B4-BE49-F238E27FC236}">
                <a16:creationId xmlns:a16="http://schemas.microsoft.com/office/drawing/2014/main" id="{893FCDC7-E1D9-508D-568C-683576263A69}"/>
              </a:ext>
            </a:extLst>
          </p:cNvPr>
          <p:cNvPicPr>
            <a:picLocks noChangeAspect="1"/>
          </p:cNvPicPr>
          <p:nvPr/>
        </p:nvPicPr>
        <p:blipFill>
          <a:blip r:embed="rId4"/>
          <a:stretch>
            <a:fillRect/>
          </a:stretch>
        </p:blipFill>
        <p:spPr>
          <a:xfrm>
            <a:off x="8189912" y="64727"/>
            <a:ext cx="3962397" cy="1408264"/>
          </a:xfrm>
          <a:prstGeom prst="rect">
            <a:avLst/>
          </a:prstGeom>
        </p:spPr>
      </p:pic>
      <p:pic>
        <p:nvPicPr>
          <p:cNvPr id="13" name="Picture 12">
            <a:extLst>
              <a:ext uri="{FF2B5EF4-FFF2-40B4-BE49-F238E27FC236}">
                <a16:creationId xmlns:a16="http://schemas.microsoft.com/office/drawing/2014/main" id="{C2A440FC-7AC1-3165-16D2-6BD502E32022}"/>
              </a:ext>
            </a:extLst>
          </p:cNvPr>
          <p:cNvPicPr>
            <a:picLocks noChangeAspect="1"/>
          </p:cNvPicPr>
          <p:nvPr/>
        </p:nvPicPr>
        <p:blipFill>
          <a:blip r:embed="rId5"/>
          <a:stretch>
            <a:fillRect/>
          </a:stretch>
        </p:blipFill>
        <p:spPr>
          <a:xfrm>
            <a:off x="4064003" y="64727"/>
            <a:ext cx="3962397" cy="1395244"/>
          </a:xfrm>
          <a:prstGeom prst="rect">
            <a:avLst/>
          </a:prstGeom>
        </p:spPr>
      </p:pic>
      <p:sp>
        <p:nvSpPr>
          <p:cNvPr id="15" name="TextBox 14">
            <a:extLst>
              <a:ext uri="{FF2B5EF4-FFF2-40B4-BE49-F238E27FC236}">
                <a16:creationId xmlns:a16="http://schemas.microsoft.com/office/drawing/2014/main" id="{0A9ACF31-BD9E-72D1-7C79-DABB883B81D9}"/>
              </a:ext>
            </a:extLst>
          </p:cNvPr>
          <p:cNvSpPr txBox="1"/>
          <p:nvPr/>
        </p:nvSpPr>
        <p:spPr>
          <a:xfrm>
            <a:off x="4064003" y="1588715"/>
            <a:ext cx="4480952" cy="2739211"/>
          </a:xfrm>
          <a:prstGeom prst="rect">
            <a:avLst/>
          </a:prstGeom>
          <a:noFill/>
        </p:spPr>
        <p:txBody>
          <a:bodyPr wrap="square" rtlCol="0">
            <a:spAutoFit/>
          </a:bodyPr>
          <a:lstStyle/>
          <a:p>
            <a:r>
              <a:rPr lang="en-GB" b="1" dirty="0"/>
              <a:t>Features that might indicate pneumonia:</a:t>
            </a:r>
          </a:p>
          <a:p>
            <a:pPr marL="285750" indent="-285750">
              <a:buFont typeface="Arial" panose="020B0604020202020204" pitchFamily="34" charset="0"/>
              <a:buChar char="•"/>
            </a:pPr>
            <a:r>
              <a:rPr lang="en-GB" sz="1400" dirty="0"/>
              <a:t>Consolidation (areas of white in the lung)</a:t>
            </a:r>
          </a:p>
          <a:p>
            <a:pPr marL="285750" indent="-285750">
              <a:buFont typeface="Arial" panose="020B0604020202020204" pitchFamily="34" charset="0"/>
              <a:buChar char="•"/>
            </a:pPr>
            <a:r>
              <a:rPr lang="en-GB" sz="1400" dirty="0"/>
              <a:t>Cavitation (Cavities in the lung)</a:t>
            </a:r>
          </a:p>
          <a:p>
            <a:pPr marL="285750" indent="-285750">
              <a:buFont typeface="Arial" panose="020B0604020202020204" pitchFamily="34" charset="0"/>
              <a:buChar char="•"/>
            </a:pPr>
            <a:r>
              <a:rPr lang="en-GB" sz="1400" dirty="0"/>
              <a:t>Air Bronchograms (alveoli filled with fluid making bronchi more visible and dark)</a:t>
            </a:r>
          </a:p>
          <a:p>
            <a:pPr marL="285750" indent="-285750">
              <a:buFont typeface="Arial" panose="020B0604020202020204" pitchFamily="34" charset="0"/>
              <a:buChar char="•"/>
            </a:pPr>
            <a:r>
              <a:rPr lang="en-GB" sz="1400" dirty="0"/>
              <a:t>Pleural Effusion (Nonspecific to pneumonia, excess fluid in the pleural space, the thin fluid filled space between two pulmonary pleurae of each lung)</a:t>
            </a:r>
          </a:p>
          <a:p>
            <a:pPr marL="285750" indent="-285750">
              <a:buFont typeface="Arial" panose="020B0604020202020204" pitchFamily="34" charset="0"/>
              <a:buChar char="•"/>
            </a:pPr>
            <a:r>
              <a:rPr lang="en-GB" sz="1400" dirty="0" err="1"/>
              <a:t>Preibronichal</a:t>
            </a:r>
            <a:r>
              <a:rPr lang="en-GB" sz="1400" dirty="0"/>
              <a:t> thickening</a:t>
            </a:r>
          </a:p>
          <a:p>
            <a:pPr marL="285750" indent="-285750">
              <a:buFont typeface="Arial" panose="020B0604020202020204" pitchFamily="34" charset="0"/>
              <a:buChar char="•"/>
            </a:pPr>
            <a:r>
              <a:rPr lang="en-GB" sz="1400" dirty="0"/>
              <a:t>Volume loss (collapse of lung tissue)</a:t>
            </a:r>
          </a:p>
          <a:p>
            <a:pPr marL="285750" indent="-285750">
              <a:buFont typeface="Arial" panose="020B0604020202020204" pitchFamily="34" charset="0"/>
              <a:buChar char="•"/>
            </a:pPr>
            <a:r>
              <a:rPr lang="en-GB" sz="1400" dirty="0"/>
              <a:t>Interstitial patterns (more diffuse, reticular pattern)</a:t>
            </a:r>
          </a:p>
          <a:p>
            <a:pPr marL="285750" indent="-285750">
              <a:buFontTx/>
              <a:buChar char="-"/>
            </a:pPr>
            <a:endParaRPr lang="en-GB" sz="1400" dirty="0"/>
          </a:p>
        </p:txBody>
      </p:sp>
      <p:pic>
        <p:nvPicPr>
          <p:cNvPr id="19" name="Picture 18">
            <a:extLst>
              <a:ext uri="{FF2B5EF4-FFF2-40B4-BE49-F238E27FC236}">
                <a16:creationId xmlns:a16="http://schemas.microsoft.com/office/drawing/2014/main" id="{C7BDCB0B-C0FD-659A-5883-B53932DA74B2}"/>
              </a:ext>
            </a:extLst>
          </p:cNvPr>
          <p:cNvPicPr>
            <a:picLocks noChangeAspect="1"/>
          </p:cNvPicPr>
          <p:nvPr/>
        </p:nvPicPr>
        <p:blipFill>
          <a:blip r:embed="rId6"/>
          <a:stretch>
            <a:fillRect/>
          </a:stretch>
        </p:blipFill>
        <p:spPr>
          <a:xfrm>
            <a:off x="9092297" y="4052542"/>
            <a:ext cx="2323210" cy="2084428"/>
          </a:xfrm>
          <a:prstGeom prst="rect">
            <a:avLst/>
          </a:prstGeom>
        </p:spPr>
      </p:pic>
      <p:sp>
        <p:nvSpPr>
          <p:cNvPr id="21" name="TextBox 20">
            <a:extLst>
              <a:ext uri="{FF2B5EF4-FFF2-40B4-BE49-F238E27FC236}">
                <a16:creationId xmlns:a16="http://schemas.microsoft.com/office/drawing/2014/main" id="{2D7F08AE-F298-231D-68C2-11600C984AA9}"/>
              </a:ext>
            </a:extLst>
          </p:cNvPr>
          <p:cNvSpPr txBox="1"/>
          <p:nvPr/>
        </p:nvSpPr>
        <p:spPr>
          <a:xfrm>
            <a:off x="4061862" y="4234979"/>
            <a:ext cx="4748844" cy="584775"/>
          </a:xfrm>
          <a:prstGeom prst="rect">
            <a:avLst/>
          </a:prstGeom>
          <a:noFill/>
        </p:spPr>
        <p:txBody>
          <a:bodyPr wrap="square" rtlCol="0">
            <a:spAutoFit/>
          </a:bodyPr>
          <a:lstStyle/>
          <a:p>
            <a:pPr marL="285750" indent="-285750">
              <a:buFont typeface="Arial" panose="020B0604020202020204" pitchFamily="34" charset="0"/>
              <a:buChar char="•"/>
            </a:pPr>
            <a:r>
              <a:rPr lang="en-GB" dirty="0"/>
              <a:t>Clear Skew towards non-pneumonia Cases</a:t>
            </a:r>
            <a:endParaRPr lang="en-GB" sz="1400" dirty="0"/>
          </a:p>
          <a:p>
            <a:pPr marL="285750" indent="-285750">
              <a:buFontTx/>
              <a:buChar char="-"/>
            </a:pPr>
            <a:endParaRPr lang="en-GB" sz="1400" dirty="0"/>
          </a:p>
        </p:txBody>
      </p:sp>
      <p:sp>
        <p:nvSpPr>
          <p:cNvPr id="22" name="TextBox 21">
            <a:extLst>
              <a:ext uri="{FF2B5EF4-FFF2-40B4-BE49-F238E27FC236}">
                <a16:creationId xmlns:a16="http://schemas.microsoft.com/office/drawing/2014/main" id="{CBE28AC6-B48A-47FA-25CA-BBA0A51A90C6}"/>
              </a:ext>
            </a:extLst>
          </p:cNvPr>
          <p:cNvSpPr txBox="1"/>
          <p:nvPr/>
        </p:nvSpPr>
        <p:spPr>
          <a:xfrm>
            <a:off x="4136884" y="4680203"/>
            <a:ext cx="5494962" cy="2646878"/>
          </a:xfrm>
          <a:prstGeom prst="rect">
            <a:avLst/>
          </a:prstGeom>
          <a:noFill/>
        </p:spPr>
        <p:txBody>
          <a:bodyPr wrap="square" rtlCol="0">
            <a:spAutoFit/>
          </a:bodyPr>
          <a:lstStyle/>
          <a:p>
            <a:r>
              <a:rPr lang="en-GB" b="1" dirty="0"/>
              <a:t>Considerations for pre-processing:</a:t>
            </a:r>
          </a:p>
          <a:p>
            <a:pPr marL="285750" indent="-285750">
              <a:buFont typeface="Arial" panose="020B0604020202020204" pitchFamily="34" charset="0"/>
              <a:buChar char="•"/>
            </a:pPr>
            <a:r>
              <a:rPr lang="en-GB" sz="1400" dirty="0"/>
              <a:t>Image transformation to prevent overfitting</a:t>
            </a:r>
          </a:p>
          <a:p>
            <a:pPr marL="285750" indent="-285750">
              <a:buFont typeface="Arial" panose="020B0604020202020204" pitchFamily="34" charset="0"/>
              <a:buChar char="•"/>
            </a:pPr>
            <a:r>
              <a:rPr lang="en-GB" sz="1400" dirty="0"/>
              <a:t>Pixel density</a:t>
            </a:r>
          </a:p>
          <a:p>
            <a:pPr marL="285750" indent="-285750">
              <a:buFont typeface="Arial" panose="020B0604020202020204" pitchFamily="34" charset="0"/>
              <a:buChar char="•"/>
            </a:pPr>
            <a:r>
              <a:rPr lang="en-GB" sz="1400" dirty="0"/>
              <a:t>Colour palette</a:t>
            </a:r>
          </a:p>
          <a:p>
            <a:pPr marL="285750" indent="-285750">
              <a:buFont typeface="Arial" panose="020B0604020202020204" pitchFamily="34" charset="0"/>
              <a:buChar char="•"/>
            </a:pPr>
            <a:r>
              <a:rPr lang="en-GB" sz="1400" dirty="0"/>
              <a:t>Anomalies</a:t>
            </a:r>
          </a:p>
          <a:p>
            <a:pPr marL="285750" indent="-285750">
              <a:buFont typeface="Arial" panose="020B0604020202020204" pitchFamily="34" charset="0"/>
              <a:buChar char="•"/>
            </a:pPr>
            <a:r>
              <a:rPr lang="en-GB" sz="1400" dirty="0"/>
              <a:t>Image Dimensions</a:t>
            </a:r>
          </a:p>
          <a:p>
            <a:pPr marL="285750" indent="-285750">
              <a:buFont typeface="Arial" panose="020B0604020202020204" pitchFamily="34" charset="0"/>
              <a:buChar char="•"/>
            </a:pPr>
            <a:r>
              <a:rPr lang="en-GB" sz="1400" dirty="0"/>
              <a:t>Image Noise</a:t>
            </a:r>
          </a:p>
          <a:p>
            <a:pPr marL="285750" indent="-285750">
              <a:buFont typeface="Arial" panose="020B0604020202020204" pitchFamily="34" charset="0"/>
              <a:buChar char="•"/>
            </a:pPr>
            <a:r>
              <a:rPr lang="en-GB" sz="1400" dirty="0"/>
              <a:t>Metadata Analysis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b="1" dirty="0"/>
          </a:p>
          <a:p>
            <a:endParaRPr lang="en-GB" sz="1400" dirty="0"/>
          </a:p>
        </p:txBody>
      </p:sp>
    </p:spTree>
    <p:extLst>
      <p:ext uri="{BB962C8B-B14F-4D97-AF65-F5344CB8AC3E}">
        <p14:creationId xmlns:p14="http://schemas.microsoft.com/office/powerpoint/2010/main" val="340728976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D92A17-E404-0C36-777F-F26D822C30EE}"/>
              </a:ext>
            </a:extLst>
          </p:cNvPr>
          <p:cNvSpPr>
            <a:spLocks noGrp="1"/>
          </p:cNvSpPr>
          <p:nvPr>
            <p:ph type="title"/>
          </p:nvPr>
        </p:nvSpPr>
        <p:spPr>
          <a:xfrm>
            <a:off x="229496" y="737537"/>
            <a:ext cx="4230100" cy="3387497"/>
          </a:xfrm>
        </p:spPr>
        <p:txBody>
          <a:bodyPr anchor="b">
            <a:normAutofit/>
          </a:bodyPr>
          <a:lstStyle/>
          <a:p>
            <a:pPr algn="r"/>
            <a:r>
              <a:rPr lang="en-GB" sz="4000" dirty="0">
                <a:solidFill>
                  <a:srgbClr val="FFFFFF"/>
                </a:solidFill>
              </a:rPr>
              <a:t>Pre-Processing</a:t>
            </a:r>
          </a:p>
        </p:txBody>
      </p:sp>
      <p:sp>
        <p:nvSpPr>
          <p:cNvPr id="4" name="TextBox 3">
            <a:extLst>
              <a:ext uri="{FF2B5EF4-FFF2-40B4-BE49-F238E27FC236}">
                <a16:creationId xmlns:a16="http://schemas.microsoft.com/office/drawing/2014/main" id="{23238648-76A0-B9D7-2542-52B782CE08D9}"/>
              </a:ext>
            </a:extLst>
          </p:cNvPr>
          <p:cNvSpPr txBox="1"/>
          <p:nvPr/>
        </p:nvSpPr>
        <p:spPr>
          <a:xfrm>
            <a:off x="5689600" y="152400"/>
            <a:ext cx="4933950" cy="923330"/>
          </a:xfrm>
          <a:prstGeom prst="rect">
            <a:avLst/>
          </a:prstGeom>
          <a:noFill/>
        </p:spPr>
        <p:txBody>
          <a:bodyPr wrap="square" rtlCol="0">
            <a:spAutoFit/>
          </a:bodyPr>
          <a:lstStyle/>
          <a:p>
            <a:pPr marL="285750" indent="-285750">
              <a:buFont typeface="Arial" panose="020B0604020202020204" pitchFamily="34" charset="0"/>
              <a:buChar char="•"/>
            </a:pPr>
            <a:r>
              <a:rPr lang="en-GB" dirty="0"/>
              <a:t>Normalization of image dimensions</a:t>
            </a:r>
          </a:p>
          <a:p>
            <a:pPr marL="285750" indent="-285750">
              <a:buFont typeface="Arial" panose="020B0604020202020204" pitchFamily="34" charset="0"/>
              <a:buChar char="•"/>
            </a:pPr>
            <a:r>
              <a:rPr lang="en-GB" dirty="0"/>
              <a:t>Image Translations:</a:t>
            </a:r>
          </a:p>
          <a:p>
            <a:pPr marL="285750" indent="-285750">
              <a:buFont typeface="Arial" panose="020B0604020202020204" pitchFamily="34" charset="0"/>
              <a:buChar char="•"/>
            </a:pPr>
            <a:endParaRPr lang="en-GB" dirty="0"/>
          </a:p>
        </p:txBody>
      </p:sp>
      <p:pic>
        <p:nvPicPr>
          <p:cNvPr id="6" name="Picture 5">
            <a:extLst>
              <a:ext uri="{FF2B5EF4-FFF2-40B4-BE49-F238E27FC236}">
                <a16:creationId xmlns:a16="http://schemas.microsoft.com/office/drawing/2014/main" id="{D402B333-7528-FD1E-FDD2-BCF46CBDB0D7}"/>
              </a:ext>
            </a:extLst>
          </p:cNvPr>
          <p:cNvPicPr>
            <a:picLocks noChangeAspect="1"/>
          </p:cNvPicPr>
          <p:nvPr/>
        </p:nvPicPr>
        <p:blipFill>
          <a:blip r:embed="rId2"/>
          <a:stretch>
            <a:fillRect/>
          </a:stretch>
        </p:blipFill>
        <p:spPr>
          <a:xfrm>
            <a:off x="5689600" y="895911"/>
            <a:ext cx="6419850" cy="1140445"/>
          </a:xfrm>
          <a:prstGeom prst="rect">
            <a:avLst/>
          </a:prstGeom>
        </p:spPr>
      </p:pic>
      <p:sp>
        <p:nvSpPr>
          <p:cNvPr id="7" name="TextBox 6">
            <a:extLst>
              <a:ext uri="{FF2B5EF4-FFF2-40B4-BE49-F238E27FC236}">
                <a16:creationId xmlns:a16="http://schemas.microsoft.com/office/drawing/2014/main" id="{A27EC484-A479-7601-366B-26A3F2D5E9FA}"/>
              </a:ext>
            </a:extLst>
          </p:cNvPr>
          <p:cNvSpPr txBox="1"/>
          <p:nvPr/>
        </p:nvSpPr>
        <p:spPr>
          <a:xfrm>
            <a:off x="5689600" y="2318202"/>
            <a:ext cx="6337300" cy="2862322"/>
          </a:xfrm>
          <a:prstGeom prst="rect">
            <a:avLst/>
          </a:prstGeom>
          <a:noFill/>
        </p:spPr>
        <p:txBody>
          <a:bodyPr wrap="square" rtlCol="0">
            <a:spAutoFit/>
          </a:bodyPr>
          <a:lstStyle/>
          <a:p>
            <a:pPr marL="285750" indent="-285750">
              <a:buFont typeface="Arial" panose="020B0604020202020204" pitchFamily="34" charset="0"/>
              <a:buChar char="•"/>
            </a:pPr>
            <a:r>
              <a:rPr lang="en-GB" dirty="0"/>
              <a:t>Colour palette verification (greyscale)</a:t>
            </a:r>
          </a:p>
          <a:p>
            <a:pPr marL="285750" indent="-285750">
              <a:buFont typeface="Arial" panose="020B0604020202020204" pitchFamily="34" charset="0"/>
              <a:buChar char="•"/>
            </a:pPr>
            <a:r>
              <a:rPr lang="en-GB" dirty="0"/>
              <a:t>Image Generator</a:t>
            </a:r>
          </a:p>
          <a:p>
            <a:pPr marL="742950" lvl="1" indent="-285750">
              <a:buFont typeface="Arial" panose="020B0604020202020204" pitchFamily="34" charset="0"/>
              <a:buChar char="•"/>
            </a:pPr>
            <a:r>
              <a:rPr lang="en-GB" dirty="0"/>
              <a:t>This will apply the Translations and any further transformations to the dataset, drawing data from a given directory.</a:t>
            </a:r>
          </a:p>
          <a:p>
            <a:pPr marL="742950" lvl="1" indent="-285750">
              <a:buFont typeface="Arial" panose="020B0604020202020204" pitchFamily="34" charset="0"/>
              <a:buChar char="•"/>
            </a:pPr>
            <a:r>
              <a:rPr lang="en-GB" dirty="0"/>
              <a:t>Also defines the type of class (binary) and the subset of the data (training or validation)</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5" name="Picture 14">
            <a:extLst>
              <a:ext uri="{FF2B5EF4-FFF2-40B4-BE49-F238E27FC236}">
                <a16:creationId xmlns:a16="http://schemas.microsoft.com/office/drawing/2014/main" id="{BF67A955-433D-3830-AAD0-869FF4B3AE50}"/>
              </a:ext>
            </a:extLst>
          </p:cNvPr>
          <p:cNvPicPr>
            <a:picLocks noChangeAspect="1"/>
          </p:cNvPicPr>
          <p:nvPr/>
        </p:nvPicPr>
        <p:blipFill>
          <a:blip r:embed="rId3"/>
          <a:stretch>
            <a:fillRect/>
          </a:stretch>
        </p:blipFill>
        <p:spPr>
          <a:xfrm>
            <a:off x="6354722" y="4307688"/>
            <a:ext cx="4960978" cy="2431772"/>
          </a:xfrm>
          <a:prstGeom prst="rect">
            <a:avLst/>
          </a:prstGeom>
        </p:spPr>
      </p:pic>
    </p:spTree>
    <p:extLst>
      <p:ext uri="{BB962C8B-B14F-4D97-AF65-F5344CB8AC3E}">
        <p14:creationId xmlns:p14="http://schemas.microsoft.com/office/powerpoint/2010/main" val="161104050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57F6FE-C74D-61C8-0207-207FE6A7A6CF}"/>
              </a:ext>
            </a:extLst>
          </p:cNvPr>
          <p:cNvSpPr>
            <a:spLocks noGrp="1"/>
          </p:cNvSpPr>
          <p:nvPr>
            <p:ph type="title"/>
          </p:nvPr>
        </p:nvSpPr>
        <p:spPr>
          <a:xfrm>
            <a:off x="273946" y="2984583"/>
            <a:ext cx="4230100" cy="1472369"/>
          </a:xfrm>
        </p:spPr>
        <p:txBody>
          <a:bodyPr anchor="b">
            <a:normAutofit/>
          </a:bodyPr>
          <a:lstStyle/>
          <a:p>
            <a:pPr algn="r"/>
            <a:r>
              <a:rPr lang="en-GB" sz="4000" dirty="0">
                <a:solidFill>
                  <a:srgbClr val="FFFFFF"/>
                </a:solidFill>
              </a:rPr>
              <a:t>Model Selection</a:t>
            </a:r>
            <a:br>
              <a:rPr lang="en-GB" sz="4000" dirty="0">
                <a:solidFill>
                  <a:srgbClr val="FFFFFF"/>
                </a:solidFill>
              </a:rPr>
            </a:br>
            <a:endParaRPr lang="en-GB" sz="4000" dirty="0">
              <a:solidFill>
                <a:srgbClr val="FFFFFF"/>
              </a:solidFill>
            </a:endParaRPr>
          </a:p>
        </p:txBody>
      </p:sp>
      <p:sp>
        <p:nvSpPr>
          <p:cNvPr id="3" name="Content Placeholder 2">
            <a:extLst>
              <a:ext uri="{FF2B5EF4-FFF2-40B4-BE49-F238E27FC236}">
                <a16:creationId xmlns:a16="http://schemas.microsoft.com/office/drawing/2014/main" id="{F76BA078-9245-2DEE-7DC3-EF0BDD9516F0}"/>
              </a:ext>
            </a:extLst>
          </p:cNvPr>
          <p:cNvSpPr>
            <a:spLocks noGrp="1"/>
          </p:cNvSpPr>
          <p:nvPr>
            <p:ph idx="1"/>
          </p:nvPr>
        </p:nvSpPr>
        <p:spPr>
          <a:xfrm>
            <a:off x="5682832" y="556241"/>
            <a:ext cx="6508403" cy="6477000"/>
          </a:xfrm>
        </p:spPr>
        <p:txBody>
          <a:bodyPr anchor="ctr">
            <a:normAutofit/>
          </a:bodyPr>
          <a:lstStyle/>
          <a:p>
            <a:r>
              <a:rPr lang="en-GB" sz="2000" dirty="0"/>
              <a:t>Can identify subtle features in the chest x-rays</a:t>
            </a:r>
          </a:p>
          <a:p>
            <a:r>
              <a:rPr lang="en-GB" sz="2000" dirty="0"/>
              <a:t>Low computational cost</a:t>
            </a:r>
          </a:p>
          <a:p>
            <a:r>
              <a:rPr lang="en-GB" sz="2000" dirty="0"/>
              <a:t>High efficiency</a:t>
            </a:r>
          </a:p>
          <a:p>
            <a:r>
              <a:rPr lang="en-GB" sz="2000" dirty="0"/>
              <a:t>Low training time</a:t>
            </a:r>
          </a:p>
          <a:p>
            <a:r>
              <a:rPr lang="en-GB" sz="2000" dirty="0"/>
              <a:t>Reduction in complexity where possible through packages such as </a:t>
            </a:r>
            <a:r>
              <a:rPr lang="en-GB" sz="2000" dirty="0" err="1"/>
              <a:t>tensorflow.keras</a:t>
            </a:r>
            <a:endParaRPr lang="en-GB" sz="2000" dirty="0"/>
          </a:p>
          <a:p>
            <a:r>
              <a:rPr lang="en-GB" sz="2000" dirty="0"/>
              <a:t>Likelihood to experience overfitting</a:t>
            </a:r>
          </a:p>
          <a:p>
            <a:r>
              <a:rPr lang="en-GB" sz="2000" dirty="0"/>
              <a:t>Amount of work needed post training to get model results desired</a:t>
            </a:r>
          </a:p>
          <a:p>
            <a:r>
              <a:rPr lang="en-GB" sz="2000" dirty="0"/>
              <a:t> Ability to integrate with other models</a:t>
            </a:r>
          </a:p>
          <a:p>
            <a:r>
              <a:rPr lang="en-GB" sz="2000" dirty="0"/>
              <a:t>Robustness / generalization</a:t>
            </a:r>
          </a:p>
          <a:p>
            <a:r>
              <a:rPr lang="en-GB" sz="2000" dirty="0"/>
              <a:t>Scalability</a:t>
            </a:r>
          </a:p>
          <a:p>
            <a:r>
              <a:rPr lang="en-GB" sz="2000" dirty="0"/>
              <a:t>Maintenance &amp; further training</a:t>
            </a:r>
          </a:p>
          <a:p>
            <a:r>
              <a:rPr lang="en-GB" sz="2000" dirty="0"/>
              <a:t>Support</a:t>
            </a:r>
          </a:p>
          <a:p>
            <a:endParaRPr lang="en-GB" sz="2000" dirty="0"/>
          </a:p>
          <a:p>
            <a:endParaRPr lang="en-GB" sz="2000" dirty="0"/>
          </a:p>
        </p:txBody>
      </p:sp>
    </p:spTree>
    <p:extLst>
      <p:ext uri="{BB962C8B-B14F-4D97-AF65-F5344CB8AC3E}">
        <p14:creationId xmlns:p14="http://schemas.microsoft.com/office/powerpoint/2010/main" val="8991083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F6FE-C74D-61C8-0207-207FE6A7A6CF}"/>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Convolutional Neural Networks</a:t>
            </a:r>
          </a:p>
        </p:txBody>
      </p:sp>
      <p:sp>
        <p:nvSpPr>
          <p:cNvPr id="3" name="Content Placeholder 2">
            <a:extLst>
              <a:ext uri="{FF2B5EF4-FFF2-40B4-BE49-F238E27FC236}">
                <a16:creationId xmlns:a16="http://schemas.microsoft.com/office/drawing/2014/main" id="{F76BA078-9245-2DEE-7DC3-EF0BDD9516F0}"/>
              </a:ext>
            </a:extLst>
          </p:cNvPr>
          <p:cNvSpPr>
            <a:spLocks noGrp="1"/>
          </p:cNvSpPr>
          <p:nvPr>
            <p:ph idx="1"/>
          </p:nvPr>
        </p:nvSpPr>
        <p:spPr>
          <a:xfrm>
            <a:off x="4447914" y="-1230719"/>
            <a:ext cx="7330941" cy="6837724"/>
          </a:xfrm>
        </p:spPr>
        <p:txBody>
          <a:bodyPr anchor="ctr">
            <a:normAutofit/>
          </a:bodyPr>
          <a:lstStyle/>
          <a:p>
            <a:r>
              <a:rPr lang="en-GB" sz="1800" dirty="0"/>
              <a:t>A type of deep learning algorithm that’s good at processing information with a grid like topology.</a:t>
            </a:r>
          </a:p>
          <a:p>
            <a:r>
              <a:rPr lang="en-GB" sz="1800" dirty="0"/>
              <a:t>Images are converted into grids which then allows the algorithm to convolve over, generating feature maps which indicate a true or false value in binary classification.</a:t>
            </a:r>
          </a:p>
          <a:p>
            <a:r>
              <a:rPr lang="en-GB" sz="1800" dirty="0"/>
              <a:t>Pooling takes individual samples and summarises them based on a frame value.</a:t>
            </a:r>
          </a:p>
          <a:p>
            <a:r>
              <a:rPr lang="en-GB" sz="1800" dirty="0"/>
              <a:t>Activation functions take the pooled data outputted from the previous layers, and determines which data is passed to the proceeding layer.</a:t>
            </a:r>
          </a:p>
          <a:p>
            <a:r>
              <a:rPr lang="en-GB" sz="1800" dirty="0"/>
              <a:t>Dense layers calculate a weighted sum of its inputs to help with decisions or predictions</a:t>
            </a:r>
          </a:p>
          <a:p>
            <a:r>
              <a:rPr lang="en-GB" sz="1800" dirty="0"/>
              <a:t>Dropout Layers regularize the data by periodically 0’ing output from neurons to prevent co learning, encouraging learning different paths through neuron activation.</a:t>
            </a:r>
          </a:p>
        </p:txBody>
      </p:sp>
      <p:pic>
        <p:nvPicPr>
          <p:cNvPr id="5" name="Picture 4">
            <a:extLst>
              <a:ext uri="{FF2B5EF4-FFF2-40B4-BE49-F238E27FC236}">
                <a16:creationId xmlns:a16="http://schemas.microsoft.com/office/drawing/2014/main" id="{52E7F3BD-10F4-5190-7D97-2B86A6E3BF14}"/>
              </a:ext>
            </a:extLst>
          </p:cNvPr>
          <p:cNvPicPr>
            <a:picLocks noChangeAspect="1"/>
          </p:cNvPicPr>
          <p:nvPr/>
        </p:nvPicPr>
        <p:blipFill>
          <a:blip r:embed="rId2"/>
          <a:stretch>
            <a:fillRect/>
          </a:stretch>
        </p:blipFill>
        <p:spPr>
          <a:xfrm>
            <a:off x="8180102" y="4190916"/>
            <a:ext cx="3803802" cy="2373674"/>
          </a:xfrm>
          <a:prstGeom prst="rect">
            <a:avLst/>
          </a:prstGeom>
        </p:spPr>
      </p:pic>
      <p:sp>
        <p:nvSpPr>
          <p:cNvPr id="6" name="TextBox 5">
            <a:extLst>
              <a:ext uri="{FF2B5EF4-FFF2-40B4-BE49-F238E27FC236}">
                <a16:creationId xmlns:a16="http://schemas.microsoft.com/office/drawing/2014/main" id="{F4AEC55B-FA74-7FD6-205C-4BD6E4036EB9}"/>
              </a:ext>
            </a:extLst>
          </p:cNvPr>
          <p:cNvSpPr txBox="1"/>
          <p:nvPr/>
        </p:nvSpPr>
        <p:spPr>
          <a:xfrm>
            <a:off x="8357193" y="6542018"/>
            <a:ext cx="3449620" cy="338554"/>
          </a:xfrm>
          <a:prstGeom prst="rect">
            <a:avLst/>
          </a:prstGeom>
          <a:noFill/>
        </p:spPr>
        <p:txBody>
          <a:bodyPr wrap="square" rtlCol="0">
            <a:spAutoFit/>
          </a:bodyPr>
          <a:lstStyle/>
          <a:p>
            <a:pPr algn="ctr"/>
            <a:r>
              <a:rPr lang="en-GB" sz="800" dirty="0"/>
              <a:t>M.T. McCann Et al,. (2017) Convolutional Neural Networks Inverse Problems in Imaging: a Review, IEEE Signal Processing Magazine, 34, 85-95</a:t>
            </a:r>
          </a:p>
        </p:txBody>
      </p:sp>
      <p:pic>
        <p:nvPicPr>
          <p:cNvPr id="9" name="Picture 8" descr="A diagram of a network">
            <a:extLst>
              <a:ext uri="{FF2B5EF4-FFF2-40B4-BE49-F238E27FC236}">
                <a16:creationId xmlns:a16="http://schemas.microsoft.com/office/drawing/2014/main" id="{BA60EDCB-40D7-5DA4-0A88-C84462A22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701" y="4356016"/>
            <a:ext cx="3339650" cy="2003790"/>
          </a:xfrm>
          <a:prstGeom prst="rect">
            <a:avLst/>
          </a:prstGeom>
        </p:spPr>
      </p:pic>
      <p:sp>
        <p:nvSpPr>
          <p:cNvPr id="11" name="TextBox 10">
            <a:extLst>
              <a:ext uri="{FF2B5EF4-FFF2-40B4-BE49-F238E27FC236}">
                <a16:creationId xmlns:a16="http://schemas.microsoft.com/office/drawing/2014/main" id="{66627DBE-57DB-883E-18DF-ADD183162F6B}"/>
              </a:ext>
            </a:extLst>
          </p:cNvPr>
          <p:cNvSpPr txBox="1"/>
          <p:nvPr/>
        </p:nvSpPr>
        <p:spPr>
          <a:xfrm>
            <a:off x="4011899" y="6359806"/>
            <a:ext cx="4276080" cy="523220"/>
          </a:xfrm>
          <a:prstGeom prst="rect">
            <a:avLst/>
          </a:prstGeom>
          <a:noFill/>
        </p:spPr>
        <p:txBody>
          <a:bodyPr wrap="square" rtlCol="0">
            <a:spAutoFit/>
          </a:bodyPr>
          <a:lstStyle/>
          <a:p>
            <a:pPr algn="ctr"/>
            <a:r>
              <a:rPr lang="en-GB" sz="800" dirty="0"/>
              <a:t>S. Premanand (2021) Convolution Neural Network – CNN Illustrated with 1-D ECG Signal, </a:t>
            </a:r>
            <a:r>
              <a:rPr lang="en-GB" sz="800" dirty="0" err="1"/>
              <a:t>AnalyticsVidhya</a:t>
            </a:r>
            <a:br>
              <a:rPr lang="en-GB" sz="800" dirty="0"/>
            </a:br>
            <a:r>
              <a:rPr lang="en-GB" sz="600" dirty="0"/>
              <a:t>https://www.analyticsvidhya.com/blog/2021/07/convolution-neural-network-the-base-for-many-deep-learning-algorithms-cnn-illustrated-by-1-d-ecg-signal-physionet/</a:t>
            </a:r>
            <a:endParaRPr lang="en-GB" sz="800" dirty="0"/>
          </a:p>
        </p:txBody>
      </p:sp>
    </p:spTree>
    <p:extLst>
      <p:ext uri="{BB962C8B-B14F-4D97-AF65-F5344CB8AC3E}">
        <p14:creationId xmlns:p14="http://schemas.microsoft.com/office/powerpoint/2010/main" val="133584148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4DC36C0-3116-6562-003E-7C3BCB0B5EB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CNN Layers Explained: Conv2D</a:t>
            </a:r>
          </a:p>
        </p:txBody>
      </p:sp>
      <p:pic>
        <p:nvPicPr>
          <p:cNvPr id="7" name="Picture 6" descr="A diagram of a grid">
            <a:extLst>
              <a:ext uri="{FF2B5EF4-FFF2-40B4-BE49-F238E27FC236}">
                <a16:creationId xmlns:a16="http://schemas.microsoft.com/office/drawing/2014/main" id="{A48AF6BC-2FE1-7B10-A4B0-83315AE6A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225" y="1655276"/>
            <a:ext cx="4856675" cy="4856675"/>
          </a:xfrm>
          <a:prstGeom prst="rect">
            <a:avLst/>
          </a:prstGeom>
        </p:spPr>
      </p:pic>
      <p:sp>
        <p:nvSpPr>
          <p:cNvPr id="9" name="TextBox 8">
            <a:extLst>
              <a:ext uri="{FF2B5EF4-FFF2-40B4-BE49-F238E27FC236}">
                <a16:creationId xmlns:a16="http://schemas.microsoft.com/office/drawing/2014/main" id="{34F829AE-2529-D3C5-5D28-F78F2E54DE1B}"/>
              </a:ext>
            </a:extLst>
          </p:cNvPr>
          <p:cNvSpPr txBox="1"/>
          <p:nvPr/>
        </p:nvSpPr>
        <p:spPr>
          <a:xfrm>
            <a:off x="2229925" y="6350417"/>
            <a:ext cx="6323525" cy="338554"/>
          </a:xfrm>
          <a:prstGeom prst="rect">
            <a:avLst/>
          </a:prstGeom>
          <a:noFill/>
        </p:spPr>
        <p:txBody>
          <a:bodyPr wrap="square" rtlCol="0">
            <a:spAutoFit/>
          </a:bodyPr>
          <a:lstStyle/>
          <a:p>
            <a:pPr algn="ctr"/>
            <a:r>
              <a:rPr lang="en-GB" sz="800" dirty="0"/>
              <a:t>A. </a:t>
            </a:r>
            <a:r>
              <a:rPr lang="en-GB" sz="800" dirty="0" err="1"/>
              <a:t>Thevenot</a:t>
            </a:r>
            <a:r>
              <a:rPr lang="en-GB" sz="800" dirty="0"/>
              <a:t> (2020) Conv2D: Finally Understand What Happens in the Forward Pass, Medium </a:t>
            </a:r>
            <a:br>
              <a:rPr lang="en-GB" sz="800" dirty="0"/>
            </a:br>
            <a:r>
              <a:rPr lang="en-GB" sz="800" dirty="0"/>
              <a:t>https://towardsdatascience.com/conv2d-to-finally-understand-what-happens-in-the-forward-pass-1bbaafb0b148</a:t>
            </a:r>
          </a:p>
        </p:txBody>
      </p:sp>
    </p:spTree>
    <p:extLst>
      <p:ext uri="{BB962C8B-B14F-4D97-AF65-F5344CB8AC3E}">
        <p14:creationId xmlns:p14="http://schemas.microsoft.com/office/powerpoint/2010/main" val="351220542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4DC36C0-3116-6562-003E-7C3BCB0B5EB4}"/>
              </a:ext>
            </a:extLst>
          </p:cNvPr>
          <p:cNvSpPr>
            <a:spLocks noGrp="1"/>
          </p:cNvSpPr>
          <p:nvPr>
            <p:ph type="title"/>
          </p:nvPr>
        </p:nvSpPr>
        <p:spPr>
          <a:xfrm>
            <a:off x="699713" y="248038"/>
            <a:ext cx="7752137"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CNN Layers Explained: MaxPooling2D</a:t>
            </a:r>
          </a:p>
        </p:txBody>
      </p:sp>
      <p:pic>
        <p:nvPicPr>
          <p:cNvPr id="2050" name="Picture 2" descr="Max Pooling Layer | NumPyNet">
            <a:extLst>
              <a:ext uri="{FF2B5EF4-FFF2-40B4-BE49-F238E27FC236}">
                <a16:creationId xmlns:a16="http://schemas.microsoft.com/office/drawing/2014/main" id="{FA4B9891-22C0-75E2-1B09-334F4124B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2387600"/>
            <a:ext cx="6934200" cy="3086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3A7EB5-23EE-BEFF-FF53-B61FD7783380}"/>
              </a:ext>
            </a:extLst>
          </p:cNvPr>
          <p:cNvSpPr txBox="1"/>
          <p:nvPr/>
        </p:nvSpPr>
        <p:spPr>
          <a:xfrm>
            <a:off x="782263" y="5556250"/>
            <a:ext cx="9257087" cy="338554"/>
          </a:xfrm>
          <a:prstGeom prst="rect">
            <a:avLst/>
          </a:prstGeom>
          <a:noFill/>
        </p:spPr>
        <p:txBody>
          <a:bodyPr wrap="square" rtlCol="0">
            <a:spAutoFit/>
          </a:bodyPr>
          <a:lstStyle/>
          <a:p>
            <a:pPr algn="ctr"/>
            <a:r>
              <a:rPr lang="en-GB" sz="800" dirty="0" err="1"/>
              <a:t>NumPtNet</a:t>
            </a:r>
            <a:r>
              <a:rPr lang="en-GB" sz="800" dirty="0"/>
              <a:t>, Max Pooling Layer</a:t>
            </a:r>
          </a:p>
          <a:p>
            <a:pPr algn="ctr"/>
            <a:r>
              <a:rPr lang="en-GB" sz="800" dirty="0"/>
              <a:t>https://nico-curti.github.io/NumPyNet/NumPyNet/layers/maxpool_layer.html</a:t>
            </a:r>
          </a:p>
        </p:txBody>
      </p:sp>
    </p:spTree>
    <p:extLst>
      <p:ext uri="{BB962C8B-B14F-4D97-AF65-F5344CB8AC3E}">
        <p14:creationId xmlns:p14="http://schemas.microsoft.com/office/powerpoint/2010/main" val="260499499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367</TotalTime>
  <Words>1289</Words>
  <Application>Microsoft Office PowerPoint</Application>
  <PresentationFormat>Widescreen</PresentationFormat>
  <Paragraphs>134</Paragraphs>
  <Slides>16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100476935</vt:lpstr>
      <vt:lpstr>The Chosen Dataset</vt:lpstr>
      <vt:lpstr>Project Prerequisites</vt:lpstr>
      <vt:lpstr>Exploratory Data Analysis</vt:lpstr>
      <vt:lpstr>Pre-Processing</vt:lpstr>
      <vt:lpstr>Model Selection </vt:lpstr>
      <vt:lpstr>Convolutional Neural Networks</vt:lpstr>
      <vt:lpstr>CNN Layers Explained: Conv2D</vt:lpstr>
      <vt:lpstr>CNN Layers Explained: MaxPooling2D</vt:lpstr>
      <vt:lpstr>CNN Layers Explained: Dense</vt:lpstr>
      <vt:lpstr>CNN Layers Explained: Dropout</vt:lpstr>
      <vt:lpstr>Capsule Networks</vt:lpstr>
      <vt:lpstr>Transfer Learning with Pre-Trained Models</vt:lpstr>
      <vt:lpstr>Initial Models Built</vt:lpstr>
      <vt:lpstr>Initial Model Results</vt:lpstr>
      <vt:lpstr>Possible Model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Douglas</dc:creator>
  <cp:lastModifiedBy>Josh Douglas</cp:lastModifiedBy>
  <cp:revision>2</cp:revision>
  <dcterms:created xsi:type="dcterms:W3CDTF">2024-04-18T12:48:52Z</dcterms:created>
  <dcterms:modified xsi:type="dcterms:W3CDTF">2024-04-18T18:56:19Z</dcterms:modified>
</cp:coreProperties>
</file>